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701" r:id="rId4"/>
    <p:sldMasterId id="2147483716" r:id="rId5"/>
    <p:sldMasterId id="2147483751" r:id="rId6"/>
  </p:sldMasterIdLst>
  <p:sldIdLst>
    <p:sldId id="285" r:id="rId7"/>
    <p:sldId id="328" r:id="rId8"/>
    <p:sldId id="306" r:id="rId9"/>
    <p:sldId id="266" r:id="rId10"/>
    <p:sldId id="268" r:id="rId11"/>
    <p:sldId id="281" r:id="rId12"/>
    <p:sldId id="294" r:id="rId13"/>
    <p:sldId id="316" r:id="rId14"/>
    <p:sldId id="295" r:id="rId15"/>
    <p:sldId id="296" r:id="rId16"/>
    <p:sldId id="297" r:id="rId17"/>
    <p:sldId id="304" r:id="rId18"/>
    <p:sldId id="262" r:id="rId19"/>
    <p:sldId id="274" r:id="rId20"/>
    <p:sldId id="305" r:id="rId21"/>
    <p:sldId id="286" r:id="rId22"/>
    <p:sldId id="327" r:id="rId23"/>
    <p:sldId id="307" r:id="rId24"/>
    <p:sldId id="308" r:id="rId25"/>
    <p:sldId id="322" r:id="rId26"/>
    <p:sldId id="309" r:id="rId27"/>
    <p:sldId id="323" r:id="rId28"/>
    <p:sldId id="315" r:id="rId29"/>
    <p:sldId id="321" r:id="rId30"/>
    <p:sldId id="326" r:id="rId31"/>
    <p:sldId id="302" r:id="rId32"/>
    <p:sldId id="310" r:id="rId33"/>
    <p:sldId id="311" r:id="rId34"/>
    <p:sldId id="312" r:id="rId35"/>
    <p:sldId id="313" r:id="rId36"/>
    <p:sldId id="314" r:id="rId37"/>
    <p:sldId id="270" r:id="rId38"/>
    <p:sldId id="282" r:id="rId39"/>
    <p:sldId id="271" r:id="rId40"/>
    <p:sldId id="318" r:id="rId41"/>
    <p:sldId id="319" r:id="rId42"/>
    <p:sldId id="32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8" d="100"/>
          <a:sy n="88" d="100"/>
        </p:scale>
        <p:origin x="466" y="58"/>
      </p:cViewPr>
      <p:guideLst/>
    </p:cSldViewPr>
  </p:slideViewPr>
  <p:notesTextViewPr>
    <p:cViewPr>
      <p:scale>
        <a:sx n="1" d="1"/>
        <a:sy n="1" d="1"/>
      </p:scale>
      <p:origin x="0" y="0"/>
    </p:cViewPr>
  </p:notesTextViewPr>
  <p:sorterViewPr>
    <p:cViewPr>
      <p:scale>
        <a:sx n="66" d="100"/>
        <a:sy n="66" d="100"/>
      </p:scale>
      <p:origin x="0" y="-23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hemeOverride" Target="../theme/themeOverride4.xml"/><Relationship Id="rId4"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E91A7-E579-4B6D-8BD4-F5704AA2F3B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11662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E91A7-E579-4B6D-8BD4-F5704AA2F3B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823429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E91A7-E579-4B6D-8BD4-F5704AA2F3B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3723613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4110958"/>
            <a:ext cx="8534400" cy="1967113"/>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13507775"/>
      </p:ext>
    </p:extLst>
  </p:cSld>
  <p:clrMapOvr>
    <a:masterClrMapping/>
  </p:clrMapOvr>
  <p:transition spd="slow"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1" y="4927600"/>
            <a:ext cx="57023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1" y="4927600"/>
            <a:ext cx="57023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654630" y="1137237"/>
            <a:ext cx="8744429" cy="235899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73121619"/>
      </p:ext>
    </p:extLst>
  </p:cSld>
  <p:clrMapOvr>
    <a:masterClrMapping/>
  </p:clrMapOvr>
  <p:transition spd="slow"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4067501450"/>
      </p:ext>
    </p:extLst>
  </p:cSld>
  <p:clrMapOvr>
    <a:masterClrMapping/>
  </p:clrMapOvr>
  <p:transition spd="slow"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Content Placeholder 2"/>
          <p:cNvSpPr>
            <a:spLocks noGrp="1"/>
          </p:cNvSpPr>
          <p:nvPr>
            <p:ph sz="half" idx="1"/>
          </p:nvPr>
        </p:nvSpPr>
        <p:spPr>
          <a:xfrm>
            <a:off x="457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45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972577494"/>
      </p:ext>
    </p:extLst>
  </p:cSld>
  <p:clrMapOvr>
    <a:masterClrMapping/>
  </p:clrMapOvr>
  <p:transition spd="slow"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5499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54994"/>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0"/>
          </p:nvPr>
        </p:nvSpPr>
        <p:spPr>
          <a:xfrm>
            <a:off x="1" y="0"/>
            <a:ext cx="12191999"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426452816"/>
      </p:ext>
    </p:extLst>
  </p:cSld>
  <p:clrMapOvr>
    <a:masterClrMapping/>
  </p:clrMapOvr>
  <p:transition spd="slow"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4" name="Text Placeholder 3"/>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816716392"/>
      </p:ext>
    </p:extLst>
  </p:cSld>
  <p:clrMapOvr>
    <a:masterClrMapping/>
  </p:clrMapOvr>
  <p:transition spd="slow"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itle 1"/>
          <p:cNvSpPr>
            <a:spLocks noGrp="1"/>
          </p:cNvSpPr>
          <p:nvPr>
            <p:ph type="title"/>
          </p:nvPr>
        </p:nvSpPr>
        <p:spPr>
          <a:xfrm>
            <a:off x="0" y="0"/>
            <a:ext cx="12192000" cy="922084"/>
          </a:xfrm>
        </p:spPr>
        <p:txBody>
          <a:bodyPr/>
          <a:lstStyle>
            <a:lvl1pPr algn="l">
              <a:defRPr>
                <a:solidFill>
                  <a:schemeClr val="tx1"/>
                </a:solidFill>
                <a:latin typeface="Trade Gothic LT Std"/>
              </a:defRPr>
            </a:lvl1pPr>
          </a:lstStyle>
          <a:p>
            <a:r>
              <a:rPr lang="en-US" smtClean="0"/>
              <a:t>Click to edit Master title style</a:t>
            </a:r>
            <a:endParaRPr lang="en-US" dirty="0"/>
          </a:p>
        </p:txBody>
      </p:sp>
    </p:spTree>
    <p:extLst>
      <p:ext uri="{BB962C8B-B14F-4D97-AF65-F5344CB8AC3E}">
        <p14:creationId xmlns:p14="http://schemas.microsoft.com/office/powerpoint/2010/main" val="2250998270"/>
      </p:ext>
    </p:extLst>
  </p:cSld>
  <p:clrMapOvr>
    <a:masterClrMapping/>
  </p:clrMapOvr>
  <p:transition spd="slow"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Rectangle 2"/>
          <p:cNvSpPr/>
          <p:nvPr/>
        </p:nvSpPr>
        <p:spPr>
          <a:xfrm>
            <a:off x="9179984" y="6100764"/>
            <a:ext cx="3012016"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p:cNvSpPr/>
          <p:nvPr/>
        </p:nvSpPr>
        <p:spPr>
          <a:xfrm>
            <a:off x="9179984" y="6100764"/>
            <a:ext cx="3012016"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Tree>
    <p:extLst>
      <p:ext uri="{BB962C8B-B14F-4D97-AF65-F5344CB8AC3E}">
        <p14:creationId xmlns:p14="http://schemas.microsoft.com/office/powerpoint/2010/main" val="1687205349"/>
      </p:ext>
    </p:extLst>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E91A7-E579-4B6D-8BD4-F5704AA2F3B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3575408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txBox="1">
            <a:spLocks/>
          </p:cNvSpPr>
          <p:nvPr/>
        </p:nvSpPr>
        <p:spPr bwMode="auto">
          <a:xfrm>
            <a:off x="224367" y="1068389"/>
            <a:ext cx="11116733" cy="4071937"/>
          </a:xfrm>
          <a:prstGeom prst="rect">
            <a:avLst/>
          </a:prstGeom>
          <a:noFill/>
          <a:ln w="9525">
            <a:noFill/>
            <a:miter lim="800000"/>
            <a:headEnd/>
            <a:tailEnd/>
          </a:ln>
        </p:spPr>
        <p:txBody>
          <a:bodyPr anchor="ctr"/>
          <a:lstStyle>
            <a:lvl1pPr algn="l">
              <a:defRPr>
                <a:solidFill>
                  <a:schemeClr val="bg1"/>
                </a:solidFill>
              </a:defRPr>
            </a:lvl1pPr>
          </a:lstStyle>
          <a:p>
            <a:pPr algn="just">
              <a:buFont typeface="Wingdings 2" pitchFamily="18" charset="2"/>
              <a:buNone/>
              <a:defRPr/>
            </a:pPr>
            <a:r>
              <a:rPr lang="en-US" sz="1400" dirty="0" smtClean="0">
                <a:solidFill>
                  <a:schemeClr val="tx1"/>
                </a:solidFill>
                <a:latin typeface="Trade Gothic LT Std"/>
                <a:ea typeface="Times New Roman" pitchFamily="18" charset="0"/>
              </a:rPr>
              <a:t>Risk in purchasing options is the option premium paid plus commissions and fees.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algn="just">
              <a:buFont typeface="Wingdings 2" pitchFamily="18" charset="2"/>
              <a:buNone/>
              <a:defRPr/>
            </a:pPr>
            <a:endParaRPr lang="en-US" sz="1400" dirty="0" smtClean="0">
              <a:solidFill>
                <a:schemeClr val="tx1"/>
              </a:solidFill>
              <a:latin typeface="Trade Gothic LT Std"/>
              <a:ea typeface="Times New Roman" pitchFamily="18" charset="0"/>
            </a:endParaRPr>
          </a:p>
          <a:p>
            <a:pPr algn="just">
              <a:buFont typeface="Wingdings 2" pitchFamily="18" charset="2"/>
              <a:buNone/>
              <a:defRPr/>
            </a:pPr>
            <a:r>
              <a:rPr lang="en-US" sz="1400" dirty="0" smtClean="0">
                <a:solidFill>
                  <a:schemeClr val="tx1"/>
                </a:solidFill>
                <a:latin typeface="Trade Gothic LT Std"/>
                <a:ea typeface="Times New Roman" pitchFamily="18" charset="0"/>
              </a:rPr>
              <a:t>For customers trading options, the futures charts included in this report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a:t>
            </a:r>
            <a:r>
              <a:rPr lang="en-US" sz="800" dirty="0" smtClean="0">
                <a:latin typeface="Trade Gothic LT Std"/>
                <a:cs typeface="Arial" charset="0"/>
              </a:rPr>
              <a:t>  </a:t>
            </a:r>
            <a:r>
              <a:rPr lang="en-US" sz="1400" dirty="0" smtClean="0">
                <a:solidFill>
                  <a:schemeClr val="tx1"/>
                </a:solidFill>
                <a:latin typeface="Trade Gothic LT Std"/>
                <a:ea typeface="Times New Roman" pitchFamily="18" charset="0"/>
              </a:rPr>
              <a:t>Reproduction without authorization is forbidden.  All rights reserved.</a:t>
            </a:r>
          </a:p>
          <a:p>
            <a:pPr algn="just">
              <a:buFont typeface="Wingdings 2" pitchFamily="18" charset="2"/>
              <a:buNone/>
              <a:defRPr/>
            </a:pPr>
            <a:endParaRPr lang="en-US" sz="1400" dirty="0" smtClean="0">
              <a:solidFill>
                <a:schemeClr val="tx1"/>
              </a:solidFill>
              <a:ea typeface="Times New Roman" pitchFamily="18" charset="0"/>
            </a:endParaRPr>
          </a:p>
          <a:p>
            <a:pPr algn="just">
              <a:buFont typeface="Wingdings 2" pitchFamily="18" charset="2"/>
              <a:buNone/>
              <a:defRPr/>
            </a:pPr>
            <a:endParaRPr lang="en-US" sz="1400" dirty="0" smtClean="0">
              <a:solidFill>
                <a:schemeClr val="tx1"/>
              </a:solidFill>
              <a:ea typeface="Times New Roman" pitchFamily="18" charset="0"/>
            </a:endParaRPr>
          </a:p>
        </p:txBody>
      </p:sp>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Risk Disclosure</a:t>
            </a:r>
          </a:p>
        </p:txBody>
      </p:sp>
      <p:sp>
        <p:nvSpPr>
          <p:cNvPr id="4" name="Title 1"/>
          <p:cNvSpPr txBox="1">
            <a:spLocks/>
          </p:cNvSpPr>
          <p:nvPr/>
        </p:nvSpPr>
        <p:spPr bwMode="auto">
          <a:xfrm>
            <a:off x="224367" y="1068389"/>
            <a:ext cx="11116733" cy="4071937"/>
          </a:xfrm>
          <a:prstGeom prst="rect">
            <a:avLst/>
          </a:prstGeom>
          <a:noFill/>
          <a:ln w="9525">
            <a:noFill/>
            <a:miter lim="800000"/>
            <a:headEnd/>
            <a:tailEnd/>
          </a:ln>
        </p:spPr>
        <p:txBody>
          <a:bodyPr anchor="ctr"/>
          <a:lstStyle>
            <a:lvl1pPr algn="l">
              <a:defRPr>
                <a:solidFill>
                  <a:schemeClr val="bg1"/>
                </a:solidFill>
              </a:defRPr>
            </a:lvl1pPr>
          </a:lstStyle>
          <a:p>
            <a:pPr algn="just">
              <a:buFont typeface="Wingdings 2" pitchFamily="18" charset="2"/>
              <a:buNone/>
              <a:defRPr/>
            </a:pPr>
            <a:r>
              <a:rPr lang="en-US" sz="1400" dirty="0" smtClean="0">
                <a:solidFill>
                  <a:schemeClr val="tx1"/>
                </a:solidFill>
                <a:latin typeface="Trade Gothic LT Std"/>
                <a:ea typeface="Times New Roman" pitchFamily="18" charset="0"/>
              </a:rPr>
              <a:t>Risk in purchasing options is the option premium paid plus commissions and fees.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algn="just">
              <a:buFont typeface="Wingdings 2" pitchFamily="18" charset="2"/>
              <a:buNone/>
              <a:defRPr/>
            </a:pPr>
            <a:endParaRPr lang="en-US" sz="1400" dirty="0" smtClean="0">
              <a:solidFill>
                <a:schemeClr val="tx1"/>
              </a:solidFill>
              <a:latin typeface="Trade Gothic LT Std"/>
              <a:ea typeface="Times New Roman" pitchFamily="18" charset="0"/>
            </a:endParaRPr>
          </a:p>
          <a:p>
            <a:pPr algn="just">
              <a:buFont typeface="Wingdings 2" pitchFamily="18" charset="2"/>
              <a:buNone/>
              <a:defRPr/>
            </a:pPr>
            <a:r>
              <a:rPr lang="en-US" sz="1400" dirty="0" smtClean="0">
                <a:solidFill>
                  <a:schemeClr val="tx1"/>
                </a:solidFill>
                <a:latin typeface="Trade Gothic LT Std"/>
                <a:ea typeface="Times New Roman" pitchFamily="18" charset="0"/>
              </a:rPr>
              <a:t>For customers trading options, the futures charts included in this report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a:t>
            </a:r>
            <a:r>
              <a:rPr lang="en-US" sz="800" dirty="0" smtClean="0">
                <a:latin typeface="Trade Gothic LT Std"/>
                <a:cs typeface="Arial" charset="0"/>
              </a:rPr>
              <a:t>  </a:t>
            </a:r>
            <a:r>
              <a:rPr lang="en-US" sz="1400" dirty="0" smtClean="0">
                <a:solidFill>
                  <a:schemeClr val="tx1"/>
                </a:solidFill>
                <a:latin typeface="Trade Gothic LT Std"/>
                <a:ea typeface="Times New Roman" pitchFamily="18" charset="0"/>
              </a:rPr>
              <a:t>Reproduction without authorization is forbidden.  All rights reserved.</a:t>
            </a:r>
          </a:p>
          <a:p>
            <a:pPr algn="just">
              <a:buFont typeface="Wingdings 2" pitchFamily="18" charset="2"/>
              <a:buNone/>
              <a:defRPr/>
            </a:pPr>
            <a:endParaRPr lang="en-US" sz="1400" dirty="0" smtClean="0">
              <a:solidFill>
                <a:schemeClr val="tx1"/>
              </a:solidFill>
              <a:ea typeface="Times New Roman" pitchFamily="18" charset="0"/>
            </a:endParaRPr>
          </a:p>
          <a:p>
            <a:pPr algn="just">
              <a:buFont typeface="Wingdings 2" pitchFamily="18" charset="2"/>
              <a:buNone/>
              <a:defRPr/>
            </a:pPr>
            <a:endParaRPr lang="en-US" sz="1400" dirty="0" smtClean="0">
              <a:solidFill>
                <a:schemeClr val="tx1"/>
              </a:solidFill>
              <a:ea typeface="Times New Roman" pitchFamily="18" charset="0"/>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Risk Disclosure</a:t>
            </a:r>
          </a:p>
        </p:txBody>
      </p:sp>
    </p:spTree>
    <p:extLst>
      <p:ext uri="{BB962C8B-B14F-4D97-AF65-F5344CB8AC3E}">
        <p14:creationId xmlns:p14="http://schemas.microsoft.com/office/powerpoint/2010/main" val="227244076"/>
      </p:ext>
    </p:extLst>
  </p:cSld>
  <p:clrMapOvr>
    <a:masterClrMapping/>
  </p:clrMapOvr>
  <p:transition spd="slow"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9"/>
          <p:cNvSpPr>
            <a:spLocks noChangeArrowheads="1"/>
          </p:cNvSpPr>
          <p:nvPr/>
        </p:nvSpPr>
        <p:spPr bwMode="auto">
          <a:xfrm>
            <a:off x="3048000" y="2420938"/>
            <a:ext cx="6096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a:solidFill>
                  <a:srgbClr val="7F7F7F"/>
                </a:solidFill>
                <a:latin typeface="Trade Gothic LT Std"/>
              </a:rPr>
              <a:t>Phone: 815-777-1129</a:t>
            </a:r>
          </a:p>
          <a:p>
            <a:r>
              <a:rPr lang="en-US" altLang="en-US" sz="1800">
                <a:solidFill>
                  <a:srgbClr val="7F7F7F"/>
                </a:solidFill>
                <a:latin typeface="Trade Gothic LT Std"/>
              </a:rPr>
              <a:t>Fax:     815-777-3308</a:t>
            </a:r>
            <a:endParaRPr lang="en-US" altLang="en-US" sz="1800">
              <a:solidFill>
                <a:srgbClr val="7F7F7F"/>
              </a:solidFill>
              <a:latin typeface="Trade Gothic LT Std"/>
              <a:ea typeface="Trade Gothic LT Std Bold 2"/>
              <a:cs typeface="Trade Gothic LT Std Bold 2"/>
            </a:endParaRPr>
          </a:p>
          <a:p>
            <a:endParaRPr lang="en-US" altLang="en-US" sz="1800">
              <a:solidFill>
                <a:srgbClr val="7F7F7F"/>
              </a:solidFill>
              <a:latin typeface="Trade Gothic LT Std"/>
            </a:endParaRPr>
          </a:p>
          <a:p>
            <a:r>
              <a:rPr lang="en-US" altLang="en-US" sz="1800">
                <a:solidFill>
                  <a:srgbClr val="7F7F7F"/>
                </a:solidFill>
                <a:latin typeface="Trade Gothic LT Std"/>
              </a:rPr>
              <a:t>11380 Dandar St. </a:t>
            </a:r>
          </a:p>
          <a:p>
            <a:r>
              <a:rPr lang="en-US" altLang="en-US" sz="1800">
                <a:solidFill>
                  <a:srgbClr val="7F7F7F"/>
                </a:solidFill>
                <a:latin typeface="Trade Gothic LT Std"/>
              </a:rPr>
              <a:t>PO Box 6622 </a:t>
            </a:r>
          </a:p>
          <a:p>
            <a:r>
              <a:rPr lang="en-US" altLang="en-US" sz="1800">
                <a:solidFill>
                  <a:srgbClr val="7F7F7F"/>
                </a:solidFill>
                <a:latin typeface="Trade Gothic LT Std"/>
              </a:rPr>
              <a:t>Galena, IL 61036 </a:t>
            </a:r>
          </a:p>
        </p:txBody>
      </p:sp>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Contact Information</a:t>
            </a:r>
          </a:p>
        </p:txBody>
      </p:sp>
      <p:sp>
        <p:nvSpPr>
          <p:cNvPr id="4" name="Rectangle 11"/>
          <p:cNvSpPr>
            <a:spLocks noChangeArrowheads="1"/>
          </p:cNvSpPr>
          <p:nvPr/>
        </p:nvSpPr>
        <p:spPr bwMode="auto">
          <a:xfrm>
            <a:off x="3048000" y="2420938"/>
            <a:ext cx="6096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a:solidFill>
                  <a:srgbClr val="7F7F7F"/>
                </a:solidFill>
                <a:latin typeface="Trade Gothic LT Std"/>
              </a:rPr>
              <a:t>Phone: 815-777-1129</a:t>
            </a:r>
          </a:p>
          <a:p>
            <a:r>
              <a:rPr lang="en-US" altLang="en-US" sz="1800">
                <a:solidFill>
                  <a:srgbClr val="7F7F7F"/>
                </a:solidFill>
                <a:latin typeface="Trade Gothic LT Std"/>
              </a:rPr>
              <a:t>Fax:     815-777-3308</a:t>
            </a:r>
            <a:endParaRPr lang="en-US" altLang="en-US" sz="1800">
              <a:solidFill>
                <a:srgbClr val="7F7F7F"/>
              </a:solidFill>
              <a:latin typeface="Trade Gothic LT Std"/>
              <a:ea typeface="Trade Gothic LT Std Bold 2"/>
              <a:cs typeface="Trade Gothic LT Std Bold 2"/>
            </a:endParaRPr>
          </a:p>
          <a:p>
            <a:endParaRPr lang="en-US" altLang="en-US" sz="1800">
              <a:solidFill>
                <a:srgbClr val="7F7F7F"/>
              </a:solidFill>
              <a:latin typeface="Trade Gothic LT Std"/>
            </a:endParaRPr>
          </a:p>
          <a:p>
            <a:r>
              <a:rPr lang="en-US" altLang="en-US" sz="1800">
                <a:solidFill>
                  <a:srgbClr val="7F7F7F"/>
                </a:solidFill>
                <a:latin typeface="Trade Gothic LT Std"/>
              </a:rPr>
              <a:t>11380 Dandar St. </a:t>
            </a:r>
          </a:p>
          <a:p>
            <a:r>
              <a:rPr lang="en-US" altLang="en-US" sz="1800">
                <a:solidFill>
                  <a:srgbClr val="7F7F7F"/>
                </a:solidFill>
                <a:latin typeface="Trade Gothic LT Std"/>
              </a:rPr>
              <a:t>PO Box 6622 </a:t>
            </a:r>
          </a:p>
          <a:p>
            <a:r>
              <a:rPr lang="en-US" altLang="en-US" sz="1800">
                <a:solidFill>
                  <a:srgbClr val="7F7F7F"/>
                </a:solidFill>
                <a:latin typeface="Trade Gothic LT Std"/>
              </a:rPr>
              <a:t>Galena, IL 61036 </a:t>
            </a: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Contact Information</a:t>
            </a:r>
          </a:p>
        </p:txBody>
      </p:sp>
    </p:spTree>
    <p:extLst>
      <p:ext uri="{BB962C8B-B14F-4D97-AF65-F5344CB8AC3E}">
        <p14:creationId xmlns:p14="http://schemas.microsoft.com/office/powerpoint/2010/main" val="1337398268"/>
      </p:ext>
    </p:extLst>
  </p:cSld>
  <p:clrMapOvr>
    <a:masterClrMapping/>
  </p:clrMapOvr>
  <p:transition spd="slow"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45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210067343"/>
      </p:ext>
    </p:extLst>
  </p:cSld>
  <p:clrMapOvr>
    <a:masterClrMapping/>
  </p:clrMapOvr>
  <p:transition spd="slow"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4" indent="0" algn="ctr">
              <a:buNone/>
              <a:defRPr>
                <a:solidFill>
                  <a:schemeClr val="tx1">
                    <a:tint val="75000"/>
                  </a:schemeClr>
                </a:solidFill>
              </a:defRPr>
            </a:lvl2pPr>
            <a:lvl3pPr marL="914208" indent="0" algn="ctr">
              <a:buNone/>
              <a:defRPr>
                <a:solidFill>
                  <a:schemeClr val="tx1">
                    <a:tint val="75000"/>
                  </a:schemeClr>
                </a:solidFill>
              </a:defRPr>
            </a:lvl3pPr>
            <a:lvl4pPr marL="1371311" indent="0" algn="ctr">
              <a:buNone/>
              <a:defRPr>
                <a:solidFill>
                  <a:schemeClr val="tx1">
                    <a:tint val="75000"/>
                  </a:schemeClr>
                </a:solidFill>
              </a:defRPr>
            </a:lvl4pPr>
            <a:lvl5pPr marL="1828413" indent="0" algn="ctr">
              <a:buNone/>
              <a:defRPr>
                <a:solidFill>
                  <a:schemeClr val="tx1">
                    <a:tint val="75000"/>
                  </a:schemeClr>
                </a:solidFill>
              </a:defRPr>
            </a:lvl5pPr>
            <a:lvl6pPr marL="2285518" indent="0" algn="ctr">
              <a:buNone/>
              <a:defRPr>
                <a:solidFill>
                  <a:schemeClr val="tx1">
                    <a:tint val="75000"/>
                  </a:schemeClr>
                </a:solidFill>
              </a:defRPr>
            </a:lvl6pPr>
            <a:lvl7pPr marL="2742621" indent="0" algn="ctr">
              <a:buNone/>
              <a:defRPr>
                <a:solidFill>
                  <a:schemeClr val="tx1">
                    <a:tint val="75000"/>
                  </a:schemeClr>
                </a:solidFill>
              </a:defRPr>
            </a:lvl7pPr>
            <a:lvl8pPr marL="3199725" indent="0" algn="ctr">
              <a:buNone/>
              <a:defRPr>
                <a:solidFill>
                  <a:schemeClr val="tx1">
                    <a:tint val="75000"/>
                  </a:schemeClr>
                </a:solidFill>
              </a:defRPr>
            </a:lvl8pPr>
            <a:lvl9pPr marL="36568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cs typeface="Arial" charset="0"/>
              </a:defRPr>
            </a:lvl1pPr>
          </a:lstStyle>
          <a:p>
            <a:pPr>
              <a:defRPr/>
            </a:pPr>
            <a:fld id="{C8EC022A-CCA3-46D1-B216-98638DD839BF}" type="datetimeFigureOut">
              <a:rPr lang="en-US"/>
              <a:pPr>
                <a:defRPr/>
              </a:pPr>
              <a:t>1/24/2023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9CDD18-0A66-460C-896A-DBAAEE4C95F5}" type="slidenum">
              <a:rPr lang="en-US" altLang="en-US"/>
              <a:pPr/>
              <a:t>‹#›</a:t>
            </a:fld>
            <a:endParaRPr lang="en-US" altLang="en-US"/>
          </a:p>
        </p:txBody>
      </p:sp>
    </p:spTree>
    <p:extLst>
      <p:ext uri="{BB962C8B-B14F-4D97-AF65-F5344CB8AC3E}">
        <p14:creationId xmlns:p14="http://schemas.microsoft.com/office/powerpoint/2010/main" val="3420801191"/>
      </p:ext>
    </p:extLst>
  </p:cSld>
  <p:clrMapOvr>
    <a:masterClrMapping/>
  </p:clrMapOvr>
  <p:transition spd="slow"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cs typeface="Arial" charset="0"/>
              </a:defRPr>
            </a:lvl1pPr>
          </a:lstStyle>
          <a:p>
            <a:pPr>
              <a:defRPr/>
            </a:pPr>
            <a:fld id="{06792BFA-BA45-43D7-877A-2EF6C0770960}" type="datetimeFigureOut">
              <a:rPr lang="en-US"/>
              <a:pPr>
                <a:defRPr/>
              </a:pPr>
              <a:t>1/24/2023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37B2C45-B618-4E7B-BC6F-98D5DC5D1577}" type="slidenum">
              <a:rPr lang="en-US" altLang="en-US"/>
              <a:pPr/>
              <a:t>‹#›</a:t>
            </a:fld>
            <a:endParaRPr lang="en-US" altLang="en-US"/>
          </a:p>
        </p:txBody>
      </p:sp>
    </p:spTree>
    <p:extLst>
      <p:ext uri="{BB962C8B-B14F-4D97-AF65-F5344CB8AC3E}">
        <p14:creationId xmlns:p14="http://schemas.microsoft.com/office/powerpoint/2010/main" val="1486083712"/>
      </p:ext>
    </p:extLst>
  </p:cSld>
  <p:clrMapOvr>
    <a:masterClrMapping/>
  </p:clrMapOvr>
  <p:transition spd="slow"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a:xfrm>
            <a:off x="609600" y="6356351"/>
            <a:ext cx="2844800" cy="365125"/>
          </a:xfrm>
          <a:prstGeom prst="rect">
            <a:avLst/>
          </a:prstGeom>
        </p:spPr>
        <p:txBody>
          <a:bodyPr/>
          <a:lstStyle>
            <a:lvl1pPr>
              <a:defRPr>
                <a:latin typeface="Arial" charset="0"/>
                <a:cs typeface="Arial" charset="0"/>
              </a:defRPr>
            </a:lvl1pPr>
          </a:lstStyle>
          <a:p>
            <a:pPr>
              <a:defRPr/>
            </a:pPr>
            <a:endParaRPr lang="en-US"/>
          </a:p>
        </p:txBody>
      </p:sp>
      <p:sp>
        <p:nvSpPr>
          <p:cNvPr id="6" name="Footer Placeholder 9"/>
          <p:cNvSpPr>
            <a:spLocks noGrp="1"/>
          </p:cNvSpPr>
          <p:nvPr>
            <p:ph type="ftr" sz="quarter" idx="11"/>
          </p:nvPr>
        </p:nvSpPr>
        <p:spPr>
          <a:xfrm>
            <a:off x="4165600" y="6356351"/>
            <a:ext cx="3860800" cy="365125"/>
          </a:xfrm>
          <a:prstGeom prst="rect">
            <a:avLst/>
          </a:prstGeom>
        </p:spPr>
        <p:txBody>
          <a:bodyPr/>
          <a:lstStyle>
            <a:lvl1pPr>
              <a:defRPr>
                <a:latin typeface="Arial" charset="0"/>
                <a:cs typeface="Arial" charset="0"/>
              </a:defRPr>
            </a:lvl1pPr>
          </a:lstStyle>
          <a:p>
            <a:pPr>
              <a:defRPr/>
            </a:pPr>
            <a:endParaRPr lang="en-US"/>
          </a:p>
        </p:txBody>
      </p:sp>
      <p:sp>
        <p:nvSpPr>
          <p:cNvPr id="7" name="Slide Number Placeholder 21"/>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B539581-DA03-4462-B0C2-44B3153729F7}" type="slidenum">
              <a:rPr lang="en-US" altLang="en-US"/>
              <a:pPr/>
              <a:t>‹#›</a:t>
            </a:fld>
            <a:endParaRPr lang="en-US" altLang="en-US"/>
          </a:p>
        </p:txBody>
      </p:sp>
    </p:spTree>
    <p:extLst>
      <p:ext uri="{BB962C8B-B14F-4D97-AF65-F5344CB8AC3E}">
        <p14:creationId xmlns:p14="http://schemas.microsoft.com/office/powerpoint/2010/main" val="3740584831"/>
      </p:ext>
    </p:extLst>
  </p:cSld>
  <p:clrMapOvr>
    <a:masterClrMapping/>
  </p:clrMapOvr>
  <p:transition spd="slow"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lIns="91433" tIns="45717" rIns="91433" bIns="45717"/>
          <a:lstStyle>
            <a:lvl1pPr>
              <a:defRPr/>
            </a:lvl1pPr>
          </a:lstStyle>
          <a:p>
            <a:pPr>
              <a:defRPr/>
            </a:pPr>
            <a:fld id="{4A3F0C81-0DE5-4B99-BF61-D4B4C51C706D}" type="datetimeFigureOut">
              <a:rPr lang="en-US"/>
              <a:pPr>
                <a:defRPr/>
              </a:pPr>
              <a:t>1/24/2023</a:t>
            </a:fld>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lIns="91433" tIns="45717" rIns="91433" bIns="45717"/>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33" tIns="45717" rIns="91433" bIns="45717" numCol="1" anchor="t" anchorCtr="0" compatLnSpc="1">
            <a:prstTxWarp prst="textNoShape">
              <a:avLst/>
            </a:prstTxWarp>
          </a:bodyPr>
          <a:lstStyle>
            <a:lvl1pPr>
              <a:defRPr/>
            </a:lvl1pPr>
          </a:lstStyle>
          <a:p>
            <a:fld id="{FFEFC626-00AA-4BCB-809D-1AB04C880C74}" type="slidenum">
              <a:rPr lang="en-US" altLang="en-US"/>
              <a:pPr/>
              <a:t>‹#›</a:t>
            </a:fld>
            <a:endParaRPr lang="en-US" altLang="en-US"/>
          </a:p>
        </p:txBody>
      </p:sp>
    </p:spTree>
    <p:extLst>
      <p:ext uri="{BB962C8B-B14F-4D97-AF65-F5344CB8AC3E}">
        <p14:creationId xmlns:p14="http://schemas.microsoft.com/office/powerpoint/2010/main" val="2787217790"/>
      </p:ext>
    </p:extLst>
  </p:cSld>
  <p:clrMapOvr>
    <a:masterClrMapping/>
  </p:clrMapOvr>
  <p:transition spd="slow"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4110958"/>
            <a:ext cx="8534400" cy="1967113"/>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88389525"/>
      </p:ext>
    </p:extLst>
  </p:cSld>
  <p:clrMapOvr>
    <a:masterClrMapping/>
  </p:clrMapOvr>
  <p:transition spd="slow"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1" y="4927600"/>
            <a:ext cx="57023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1" y="4927600"/>
            <a:ext cx="57023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654630" y="1137237"/>
            <a:ext cx="8744429" cy="235899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9943957"/>
      </p:ext>
    </p:extLst>
  </p:cSld>
  <p:clrMapOvr>
    <a:masterClrMapping/>
  </p:clrMapOvr>
  <p:transition spd="slow"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863232539"/>
      </p:ext>
    </p:extLst>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5E91A7-E579-4B6D-8BD4-F5704AA2F3BD}"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1529399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prstClr val="white"/>
              </a:solidFill>
            </a:endParaRPr>
          </a:p>
        </p:txBody>
      </p:sp>
      <p:sp>
        <p:nvSpPr>
          <p:cNvPr id="6" name="Rectangle 5"/>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prstClr val="white"/>
              </a:solidFill>
            </a:endParaRPr>
          </a:p>
        </p:txBody>
      </p:sp>
      <p:sp>
        <p:nvSpPr>
          <p:cNvPr id="3" name="Content Placeholder 2"/>
          <p:cNvSpPr>
            <a:spLocks noGrp="1"/>
          </p:cNvSpPr>
          <p:nvPr>
            <p:ph sz="half" idx="1"/>
          </p:nvPr>
        </p:nvSpPr>
        <p:spPr>
          <a:xfrm>
            <a:off x="457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45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906312380"/>
      </p:ext>
    </p:extLst>
  </p:cSld>
  <p:clrMapOvr>
    <a:masterClrMapping/>
  </p:clrMapOvr>
  <p:transition spd="slow"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8" name="Rectangle 7"/>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5499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54994"/>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0"/>
          </p:nvPr>
        </p:nvSpPr>
        <p:spPr>
          <a:xfrm>
            <a:off x="1" y="0"/>
            <a:ext cx="12191999"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088815345"/>
      </p:ext>
    </p:extLst>
  </p:cSld>
  <p:clrMapOvr>
    <a:masterClrMapping/>
  </p:clrMapOvr>
  <p:transition spd="slow"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 name="Text Placeholder 3"/>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798875648"/>
      </p:ext>
    </p:extLst>
  </p:cSld>
  <p:clrMapOvr>
    <a:masterClrMapping/>
  </p:clrMapOvr>
  <p:transition spd="slow"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 name="Rectangle 3"/>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7" name="Title 1"/>
          <p:cNvSpPr>
            <a:spLocks noGrp="1"/>
          </p:cNvSpPr>
          <p:nvPr>
            <p:ph type="title"/>
          </p:nvPr>
        </p:nvSpPr>
        <p:spPr>
          <a:xfrm>
            <a:off x="0" y="0"/>
            <a:ext cx="12192000" cy="922084"/>
          </a:xfrm>
        </p:spPr>
        <p:txBody>
          <a:bodyPr/>
          <a:lstStyle>
            <a:lvl1pPr algn="l">
              <a:defRPr>
                <a:solidFill>
                  <a:schemeClr val="tx1"/>
                </a:solidFill>
                <a:latin typeface="Trade Gothic LT Std"/>
              </a:defRPr>
            </a:lvl1pPr>
          </a:lstStyle>
          <a:p>
            <a:r>
              <a:rPr lang="en-US" smtClean="0"/>
              <a:t>Click to edit Master title style</a:t>
            </a:r>
            <a:endParaRPr lang="en-US" dirty="0"/>
          </a:p>
        </p:txBody>
      </p:sp>
    </p:spTree>
    <p:extLst>
      <p:ext uri="{BB962C8B-B14F-4D97-AF65-F5344CB8AC3E}">
        <p14:creationId xmlns:p14="http://schemas.microsoft.com/office/powerpoint/2010/main" val="4166371629"/>
      </p:ext>
    </p:extLst>
  </p:cSld>
  <p:clrMapOvr>
    <a:masterClrMapping/>
  </p:clrMapOvr>
  <p:transition spd="slow"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Rectangle 2"/>
          <p:cNvSpPr/>
          <p:nvPr/>
        </p:nvSpPr>
        <p:spPr>
          <a:xfrm>
            <a:off x="9179984" y="6100764"/>
            <a:ext cx="3012016"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 name="Rectangle 3"/>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a:xfrm>
            <a:off x="9179984" y="6100764"/>
            <a:ext cx="3012016"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1891435775"/>
      </p:ext>
    </p:extLst>
  </p:cSld>
  <p:clrMapOvr>
    <a:masterClrMapping/>
  </p:clrMapOvr>
  <p:transition spd="slow"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txBox="1">
            <a:spLocks/>
          </p:cNvSpPr>
          <p:nvPr/>
        </p:nvSpPr>
        <p:spPr bwMode="auto">
          <a:xfrm>
            <a:off x="224367" y="1068389"/>
            <a:ext cx="11116733" cy="4071937"/>
          </a:xfrm>
          <a:prstGeom prst="rect">
            <a:avLst/>
          </a:prstGeom>
          <a:noFill/>
          <a:ln w="9525">
            <a:noFill/>
            <a:miter lim="800000"/>
            <a:headEnd/>
            <a:tailEnd/>
          </a:ln>
        </p:spPr>
        <p:txBody>
          <a:bodyPr anchor="ctr"/>
          <a:lstStyle>
            <a:lvl1pPr algn="l">
              <a:defRPr>
                <a:solidFill>
                  <a:schemeClr val="bg1"/>
                </a:solidFill>
              </a:defRPr>
            </a:lvl1pPr>
          </a:lstStyle>
          <a:p>
            <a:pPr algn="just" eaLnBrk="1" hangingPunct="1">
              <a:buFont typeface="Wingdings 2" pitchFamily="18" charset="2"/>
              <a:buNone/>
              <a:defRPr/>
            </a:pPr>
            <a:r>
              <a:rPr lang="en-US" sz="1400" dirty="0" smtClean="0">
                <a:solidFill>
                  <a:prstClr val="black"/>
                </a:solidFill>
                <a:latin typeface="Trade Gothic LT Std"/>
                <a:ea typeface="Times New Roman" pitchFamily="18" charset="0"/>
              </a:rPr>
              <a:t>Risk in purchasing options is the option premium paid plus commissions and fees.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algn="just" eaLnBrk="1" hangingPunct="1">
              <a:buFont typeface="Wingdings 2" pitchFamily="18" charset="2"/>
              <a:buNone/>
              <a:defRPr/>
            </a:pPr>
            <a:endParaRPr lang="en-US" sz="1400" dirty="0" smtClean="0">
              <a:solidFill>
                <a:prstClr val="black"/>
              </a:solidFill>
              <a:latin typeface="Trade Gothic LT Std"/>
              <a:ea typeface="Times New Roman" pitchFamily="18" charset="0"/>
            </a:endParaRPr>
          </a:p>
          <a:p>
            <a:pPr algn="just" eaLnBrk="1" hangingPunct="1">
              <a:buFont typeface="Wingdings 2" pitchFamily="18" charset="2"/>
              <a:buNone/>
              <a:defRPr/>
            </a:pPr>
            <a:r>
              <a:rPr lang="en-US" sz="1400" dirty="0" smtClean="0">
                <a:solidFill>
                  <a:prstClr val="black"/>
                </a:solidFill>
                <a:latin typeface="Trade Gothic LT Std"/>
                <a:ea typeface="Times New Roman" pitchFamily="18" charset="0"/>
              </a:rPr>
              <a:t>For customers trading options, the futures charts included in this report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a:t>
            </a:r>
            <a:r>
              <a:rPr lang="en-US" sz="800" dirty="0" smtClean="0">
                <a:solidFill>
                  <a:prstClr val="white"/>
                </a:solidFill>
                <a:latin typeface="Trade Gothic LT Std"/>
                <a:cs typeface="Arial" charset="0"/>
              </a:rPr>
              <a:t>  </a:t>
            </a:r>
            <a:r>
              <a:rPr lang="en-US" sz="1400" dirty="0" smtClean="0">
                <a:solidFill>
                  <a:prstClr val="black"/>
                </a:solidFill>
                <a:latin typeface="Trade Gothic LT Std"/>
                <a:ea typeface="Times New Roman" pitchFamily="18" charset="0"/>
              </a:rPr>
              <a:t>Reproduction without authorization is forbidden.  All rights reserved.</a:t>
            </a:r>
          </a:p>
          <a:p>
            <a:pPr algn="just" eaLnBrk="1" hangingPunct="1">
              <a:buFont typeface="Wingdings 2" pitchFamily="18" charset="2"/>
              <a:buNone/>
              <a:defRPr/>
            </a:pPr>
            <a:endParaRPr lang="en-US" sz="1400" dirty="0" smtClean="0">
              <a:solidFill>
                <a:prstClr val="black"/>
              </a:solidFill>
              <a:ea typeface="Times New Roman" pitchFamily="18" charset="0"/>
            </a:endParaRPr>
          </a:p>
          <a:p>
            <a:pPr algn="just" eaLnBrk="1" hangingPunct="1">
              <a:buFont typeface="Wingdings 2" pitchFamily="18" charset="2"/>
              <a:buNone/>
              <a:defRPr/>
            </a:pPr>
            <a:endParaRPr lang="en-US" sz="1400" dirty="0" smtClean="0">
              <a:solidFill>
                <a:prstClr val="black"/>
              </a:solidFill>
              <a:ea typeface="Times New Roman" pitchFamily="18" charset="0"/>
            </a:endParaRPr>
          </a:p>
        </p:txBody>
      </p:sp>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400" dirty="0">
                <a:solidFill>
                  <a:prstClr val="white"/>
                </a:solidFill>
                <a:latin typeface="Trade Gothic LT Std" pitchFamily="50" charset="0"/>
              </a:rPr>
              <a:t>Risk Disclosure</a:t>
            </a:r>
          </a:p>
        </p:txBody>
      </p:sp>
      <p:sp>
        <p:nvSpPr>
          <p:cNvPr id="4" name="Title 1"/>
          <p:cNvSpPr txBox="1">
            <a:spLocks/>
          </p:cNvSpPr>
          <p:nvPr/>
        </p:nvSpPr>
        <p:spPr bwMode="auto">
          <a:xfrm>
            <a:off x="224367" y="1068389"/>
            <a:ext cx="11116733" cy="4071937"/>
          </a:xfrm>
          <a:prstGeom prst="rect">
            <a:avLst/>
          </a:prstGeom>
          <a:noFill/>
          <a:ln w="9525">
            <a:noFill/>
            <a:miter lim="800000"/>
            <a:headEnd/>
            <a:tailEnd/>
          </a:ln>
        </p:spPr>
        <p:txBody>
          <a:bodyPr anchor="ctr"/>
          <a:lstStyle>
            <a:lvl1pPr algn="l">
              <a:defRPr>
                <a:solidFill>
                  <a:schemeClr val="bg1"/>
                </a:solidFill>
              </a:defRPr>
            </a:lvl1pPr>
          </a:lstStyle>
          <a:p>
            <a:pPr algn="just" eaLnBrk="1" hangingPunct="1">
              <a:buFont typeface="Wingdings 2" pitchFamily="18" charset="2"/>
              <a:buNone/>
              <a:defRPr/>
            </a:pPr>
            <a:r>
              <a:rPr lang="en-US" sz="1400" dirty="0" smtClean="0">
                <a:solidFill>
                  <a:prstClr val="black"/>
                </a:solidFill>
                <a:latin typeface="Trade Gothic LT Std"/>
                <a:ea typeface="Times New Roman" pitchFamily="18" charset="0"/>
              </a:rPr>
              <a:t>Risk in purchasing options is the option premium paid plus commissions and fees.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algn="just" eaLnBrk="1" hangingPunct="1">
              <a:buFont typeface="Wingdings 2" pitchFamily="18" charset="2"/>
              <a:buNone/>
              <a:defRPr/>
            </a:pPr>
            <a:endParaRPr lang="en-US" sz="1400" dirty="0" smtClean="0">
              <a:solidFill>
                <a:prstClr val="black"/>
              </a:solidFill>
              <a:latin typeface="Trade Gothic LT Std"/>
              <a:ea typeface="Times New Roman" pitchFamily="18" charset="0"/>
            </a:endParaRPr>
          </a:p>
          <a:p>
            <a:pPr algn="just" eaLnBrk="1" hangingPunct="1">
              <a:buFont typeface="Wingdings 2" pitchFamily="18" charset="2"/>
              <a:buNone/>
              <a:defRPr/>
            </a:pPr>
            <a:r>
              <a:rPr lang="en-US" sz="1400" dirty="0" smtClean="0">
                <a:solidFill>
                  <a:prstClr val="black"/>
                </a:solidFill>
                <a:latin typeface="Trade Gothic LT Std"/>
                <a:ea typeface="Times New Roman" pitchFamily="18" charset="0"/>
              </a:rPr>
              <a:t>For customers trading options, the futures charts included in this report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a:t>
            </a:r>
            <a:r>
              <a:rPr lang="en-US" sz="800" dirty="0" smtClean="0">
                <a:solidFill>
                  <a:prstClr val="white"/>
                </a:solidFill>
                <a:latin typeface="Trade Gothic LT Std"/>
                <a:cs typeface="Arial" charset="0"/>
              </a:rPr>
              <a:t>  </a:t>
            </a:r>
            <a:r>
              <a:rPr lang="en-US" sz="1400" dirty="0" smtClean="0">
                <a:solidFill>
                  <a:prstClr val="black"/>
                </a:solidFill>
                <a:latin typeface="Trade Gothic LT Std"/>
                <a:ea typeface="Times New Roman" pitchFamily="18" charset="0"/>
              </a:rPr>
              <a:t>Reproduction without authorization is forbidden.  All rights reserved.</a:t>
            </a:r>
          </a:p>
          <a:p>
            <a:pPr algn="just" eaLnBrk="1" hangingPunct="1">
              <a:buFont typeface="Wingdings 2" pitchFamily="18" charset="2"/>
              <a:buNone/>
              <a:defRPr/>
            </a:pPr>
            <a:endParaRPr lang="en-US" sz="1400" dirty="0" smtClean="0">
              <a:solidFill>
                <a:prstClr val="black"/>
              </a:solidFill>
              <a:ea typeface="Times New Roman" pitchFamily="18" charset="0"/>
            </a:endParaRPr>
          </a:p>
          <a:p>
            <a:pPr algn="just" eaLnBrk="1" hangingPunct="1">
              <a:buFont typeface="Wingdings 2" pitchFamily="18" charset="2"/>
              <a:buNone/>
              <a:defRPr/>
            </a:pPr>
            <a:endParaRPr lang="en-US" sz="1400" dirty="0" smtClean="0">
              <a:solidFill>
                <a:prstClr val="black"/>
              </a:solidFill>
              <a:ea typeface="Times New Roman" pitchFamily="18" charset="0"/>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400" dirty="0">
                <a:solidFill>
                  <a:prstClr val="white"/>
                </a:solidFill>
                <a:latin typeface="Trade Gothic LT Std" pitchFamily="50" charset="0"/>
              </a:rPr>
              <a:t>Risk Disclosure</a:t>
            </a:r>
          </a:p>
        </p:txBody>
      </p:sp>
    </p:spTree>
    <p:extLst>
      <p:ext uri="{BB962C8B-B14F-4D97-AF65-F5344CB8AC3E}">
        <p14:creationId xmlns:p14="http://schemas.microsoft.com/office/powerpoint/2010/main" val="3764601202"/>
      </p:ext>
    </p:extLst>
  </p:cSld>
  <p:clrMapOvr>
    <a:masterClrMapping/>
  </p:clrMapOvr>
  <p:transition spd="slow"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0" y="2420938"/>
            <a:ext cx="6096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1800" smtClean="0">
                <a:solidFill>
                  <a:srgbClr val="7F7F7F"/>
                </a:solidFill>
                <a:latin typeface="Trade Gothic LT Std"/>
              </a:rPr>
              <a:t>Phone: 815-777-1129</a:t>
            </a:r>
          </a:p>
          <a:p>
            <a:pPr eaLnBrk="1" hangingPunct="1">
              <a:defRPr/>
            </a:pPr>
            <a:r>
              <a:rPr lang="en-US" altLang="en-US" sz="1800" smtClean="0">
                <a:solidFill>
                  <a:srgbClr val="7F7F7F"/>
                </a:solidFill>
                <a:latin typeface="Trade Gothic LT Std"/>
              </a:rPr>
              <a:t>Fax:     815-777-3308</a:t>
            </a:r>
            <a:endParaRPr lang="en-US" altLang="en-US" sz="1800" smtClean="0">
              <a:solidFill>
                <a:srgbClr val="7F7F7F"/>
              </a:solidFill>
              <a:latin typeface="Trade Gothic LT Std"/>
              <a:ea typeface="Trade Gothic LT Std Bold 2"/>
              <a:cs typeface="Trade Gothic LT Std Bold 2"/>
            </a:endParaRPr>
          </a:p>
          <a:p>
            <a:pPr eaLnBrk="1" hangingPunct="1">
              <a:defRPr/>
            </a:pPr>
            <a:endParaRPr lang="en-US" altLang="en-US" sz="1800" smtClean="0">
              <a:solidFill>
                <a:srgbClr val="7F7F7F"/>
              </a:solidFill>
              <a:latin typeface="Trade Gothic LT Std"/>
            </a:endParaRPr>
          </a:p>
          <a:p>
            <a:pPr eaLnBrk="1" hangingPunct="1">
              <a:defRPr/>
            </a:pPr>
            <a:r>
              <a:rPr lang="en-US" altLang="en-US" sz="1800" smtClean="0">
                <a:solidFill>
                  <a:srgbClr val="7F7F7F"/>
                </a:solidFill>
                <a:latin typeface="Trade Gothic LT Std"/>
              </a:rPr>
              <a:t>11380 Dandar St. </a:t>
            </a:r>
          </a:p>
          <a:p>
            <a:pPr eaLnBrk="1" hangingPunct="1">
              <a:defRPr/>
            </a:pPr>
            <a:r>
              <a:rPr lang="en-US" altLang="en-US" sz="1800" smtClean="0">
                <a:solidFill>
                  <a:srgbClr val="7F7F7F"/>
                </a:solidFill>
                <a:latin typeface="Trade Gothic LT Std"/>
              </a:rPr>
              <a:t>PO Box 6622 </a:t>
            </a:r>
          </a:p>
          <a:p>
            <a:pPr eaLnBrk="1" hangingPunct="1">
              <a:defRPr/>
            </a:pPr>
            <a:r>
              <a:rPr lang="en-US" altLang="en-US" sz="1800" smtClean="0">
                <a:solidFill>
                  <a:srgbClr val="7F7F7F"/>
                </a:solidFill>
                <a:latin typeface="Trade Gothic LT Std"/>
              </a:rPr>
              <a:t>Galena, IL 61036 </a:t>
            </a:r>
          </a:p>
        </p:txBody>
      </p:sp>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400" dirty="0">
                <a:solidFill>
                  <a:prstClr val="white"/>
                </a:solidFill>
                <a:latin typeface="Trade Gothic LT Std" pitchFamily="50" charset="0"/>
              </a:rPr>
              <a:t>Contact Information</a:t>
            </a:r>
          </a:p>
        </p:txBody>
      </p:sp>
      <p:sp>
        <p:nvSpPr>
          <p:cNvPr id="4" name="Rectangle 3"/>
          <p:cNvSpPr>
            <a:spLocks noChangeArrowheads="1"/>
          </p:cNvSpPr>
          <p:nvPr/>
        </p:nvSpPr>
        <p:spPr bwMode="auto">
          <a:xfrm>
            <a:off x="3048000" y="2420938"/>
            <a:ext cx="6096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sz="1800" smtClean="0">
                <a:solidFill>
                  <a:srgbClr val="7F7F7F"/>
                </a:solidFill>
                <a:latin typeface="Trade Gothic LT Std"/>
              </a:rPr>
              <a:t>Phone: 815-777-1129</a:t>
            </a:r>
          </a:p>
          <a:p>
            <a:pPr eaLnBrk="1" hangingPunct="1">
              <a:defRPr/>
            </a:pPr>
            <a:r>
              <a:rPr lang="en-US" altLang="en-US" sz="1800" smtClean="0">
                <a:solidFill>
                  <a:srgbClr val="7F7F7F"/>
                </a:solidFill>
                <a:latin typeface="Trade Gothic LT Std"/>
              </a:rPr>
              <a:t>Fax:     815-777-3308</a:t>
            </a:r>
            <a:endParaRPr lang="en-US" altLang="en-US" sz="1800" smtClean="0">
              <a:solidFill>
                <a:srgbClr val="7F7F7F"/>
              </a:solidFill>
              <a:latin typeface="Trade Gothic LT Std"/>
              <a:ea typeface="Trade Gothic LT Std Bold 2"/>
              <a:cs typeface="Trade Gothic LT Std Bold 2"/>
            </a:endParaRPr>
          </a:p>
          <a:p>
            <a:pPr eaLnBrk="1" hangingPunct="1">
              <a:defRPr/>
            </a:pPr>
            <a:endParaRPr lang="en-US" altLang="en-US" sz="1800" smtClean="0">
              <a:solidFill>
                <a:srgbClr val="7F7F7F"/>
              </a:solidFill>
              <a:latin typeface="Trade Gothic LT Std"/>
            </a:endParaRPr>
          </a:p>
          <a:p>
            <a:pPr eaLnBrk="1" hangingPunct="1">
              <a:defRPr/>
            </a:pPr>
            <a:r>
              <a:rPr lang="en-US" altLang="en-US" sz="1800" smtClean="0">
                <a:solidFill>
                  <a:srgbClr val="7F7F7F"/>
                </a:solidFill>
                <a:latin typeface="Trade Gothic LT Std"/>
              </a:rPr>
              <a:t>11380 Dandar St. </a:t>
            </a:r>
          </a:p>
          <a:p>
            <a:pPr eaLnBrk="1" hangingPunct="1">
              <a:defRPr/>
            </a:pPr>
            <a:r>
              <a:rPr lang="en-US" altLang="en-US" sz="1800" smtClean="0">
                <a:solidFill>
                  <a:srgbClr val="7F7F7F"/>
                </a:solidFill>
                <a:latin typeface="Trade Gothic LT Std"/>
              </a:rPr>
              <a:t>PO Box 6622 </a:t>
            </a:r>
          </a:p>
          <a:p>
            <a:pPr eaLnBrk="1" hangingPunct="1">
              <a:defRPr/>
            </a:pPr>
            <a:r>
              <a:rPr lang="en-US" altLang="en-US" sz="1800" smtClean="0">
                <a:solidFill>
                  <a:srgbClr val="7F7F7F"/>
                </a:solidFill>
                <a:latin typeface="Trade Gothic LT Std"/>
              </a:rPr>
              <a:t>Galena, IL 61036 </a:t>
            </a: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400" dirty="0">
                <a:solidFill>
                  <a:prstClr val="white"/>
                </a:solidFill>
                <a:latin typeface="Trade Gothic LT Std" pitchFamily="50" charset="0"/>
              </a:rPr>
              <a:t>Contact Information</a:t>
            </a:r>
          </a:p>
        </p:txBody>
      </p:sp>
    </p:spTree>
    <p:extLst>
      <p:ext uri="{BB962C8B-B14F-4D97-AF65-F5344CB8AC3E}">
        <p14:creationId xmlns:p14="http://schemas.microsoft.com/office/powerpoint/2010/main" val="2894143694"/>
      </p:ext>
    </p:extLst>
  </p:cSld>
  <p:clrMapOvr>
    <a:masterClrMapping/>
  </p:clrMapOvr>
  <p:transition spd="slow"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45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931820154"/>
      </p:ext>
    </p:extLst>
  </p:cSld>
  <p:clrMapOvr>
    <a:masterClrMapping/>
  </p:clrMapOvr>
  <p:transition spd="slow"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4" indent="0" algn="ctr">
              <a:buNone/>
              <a:defRPr>
                <a:solidFill>
                  <a:schemeClr val="tx1">
                    <a:tint val="75000"/>
                  </a:schemeClr>
                </a:solidFill>
              </a:defRPr>
            </a:lvl2pPr>
            <a:lvl3pPr marL="914208" indent="0" algn="ctr">
              <a:buNone/>
              <a:defRPr>
                <a:solidFill>
                  <a:schemeClr val="tx1">
                    <a:tint val="75000"/>
                  </a:schemeClr>
                </a:solidFill>
              </a:defRPr>
            </a:lvl3pPr>
            <a:lvl4pPr marL="1371311" indent="0" algn="ctr">
              <a:buNone/>
              <a:defRPr>
                <a:solidFill>
                  <a:schemeClr val="tx1">
                    <a:tint val="75000"/>
                  </a:schemeClr>
                </a:solidFill>
              </a:defRPr>
            </a:lvl4pPr>
            <a:lvl5pPr marL="1828413" indent="0" algn="ctr">
              <a:buNone/>
              <a:defRPr>
                <a:solidFill>
                  <a:schemeClr val="tx1">
                    <a:tint val="75000"/>
                  </a:schemeClr>
                </a:solidFill>
              </a:defRPr>
            </a:lvl5pPr>
            <a:lvl6pPr marL="2285518" indent="0" algn="ctr">
              <a:buNone/>
              <a:defRPr>
                <a:solidFill>
                  <a:schemeClr val="tx1">
                    <a:tint val="75000"/>
                  </a:schemeClr>
                </a:solidFill>
              </a:defRPr>
            </a:lvl6pPr>
            <a:lvl7pPr marL="2742621" indent="0" algn="ctr">
              <a:buNone/>
              <a:defRPr>
                <a:solidFill>
                  <a:schemeClr val="tx1">
                    <a:tint val="75000"/>
                  </a:schemeClr>
                </a:solidFill>
              </a:defRPr>
            </a:lvl7pPr>
            <a:lvl8pPr marL="3199725" indent="0" algn="ctr">
              <a:buNone/>
              <a:defRPr>
                <a:solidFill>
                  <a:schemeClr val="tx1">
                    <a:tint val="75000"/>
                  </a:schemeClr>
                </a:solidFill>
              </a:defRPr>
            </a:lvl8pPr>
            <a:lvl9pPr marL="36568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cs typeface="Arial" charset="0"/>
              </a:defRPr>
            </a:lvl1pPr>
          </a:lstStyle>
          <a:p>
            <a:pPr>
              <a:defRPr/>
            </a:pPr>
            <a:fld id="{26A18C67-FF3A-43AE-BE96-8430E229BF59}" type="datetimeFigureOut">
              <a:rPr lang="en-US"/>
              <a:pPr>
                <a:defRPr/>
              </a:pPr>
              <a:t>1/24/2023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solidFill>
                  <a:prstClr val="black"/>
                </a:solidFill>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82330CAD-0136-434E-AD54-B9459F1D0033}" type="slidenum">
              <a:rPr lang="en-US" altLang="en-US"/>
              <a:pPr>
                <a:defRPr/>
              </a:pPr>
              <a:t>‹#›</a:t>
            </a:fld>
            <a:endParaRPr lang="en-US" altLang="en-US"/>
          </a:p>
        </p:txBody>
      </p:sp>
    </p:spTree>
    <p:extLst>
      <p:ext uri="{BB962C8B-B14F-4D97-AF65-F5344CB8AC3E}">
        <p14:creationId xmlns:p14="http://schemas.microsoft.com/office/powerpoint/2010/main" val="2835364223"/>
      </p:ext>
    </p:extLst>
  </p:cSld>
  <p:clrMapOvr>
    <a:masterClrMapping/>
  </p:clrMapOvr>
  <p:transition spd="slow"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cs typeface="Arial" charset="0"/>
              </a:defRPr>
            </a:lvl1pPr>
          </a:lstStyle>
          <a:p>
            <a:pPr>
              <a:defRPr/>
            </a:pPr>
            <a:fld id="{922CD58D-F1C5-43D6-99DC-5494539172FD}" type="datetimeFigureOut">
              <a:rPr lang="en-US"/>
              <a:pPr>
                <a:defRPr/>
              </a:pPr>
              <a:t>1/24/2023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solidFill>
                  <a:prstClr val="black"/>
                </a:solidFill>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8DFF66C8-E6A8-4356-846E-C639B95817F7}" type="slidenum">
              <a:rPr lang="en-US" altLang="en-US"/>
              <a:pPr>
                <a:defRPr/>
              </a:pPr>
              <a:t>‹#›</a:t>
            </a:fld>
            <a:endParaRPr lang="en-US" altLang="en-US"/>
          </a:p>
        </p:txBody>
      </p:sp>
    </p:spTree>
    <p:extLst>
      <p:ext uri="{BB962C8B-B14F-4D97-AF65-F5344CB8AC3E}">
        <p14:creationId xmlns:p14="http://schemas.microsoft.com/office/powerpoint/2010/main" val="3830643271"/>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E91A7-E579-4B6D-8BD4-F5704AA2F3B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3342540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latin typeface="Arial" charset="0"/>
                <a:cs typeface="Arial" charset="0"/>
              </a:defRPr>
            </a:lvl1pPr>
          </a:lstStyle>
          <a:p>
            <a:pPr>
              <a:defRPr/>
            </a:pPr>
            <a:endParaRPr lang="en-US"/>
          </a:p>
        </p:txBody>
      </p:sp>
      <p:sp>
        <p:nvSpPr>
          <p:cNvPr id="6" name="Footer Placeholder 9"/>
          <p:cNvSpPr>
            <a:spLocks noGrp="1"/>
          </p:cNvSpPr>
          <p:nvPr>
            <p:ph type="ftr" sz="quarter" idx="11"/>
          </p:nvPr>
        </p:nvSpPr>
        <p:spPr>
          <a:xfrm>
            <a:off x="4165600" y="6356351"/>
            <a:ext cx="3860800" cy="365125"/>
          </a:xfrm>
          <a:prstGeom prst="rect">
            <a:avLst/>
          </a:prstGeom>
        </p:spPr>
        <p:txBody>
          <a:bodyPr/>
          <a:lstStyle>
            <a:lvl1pPr eaLnBrk="1" hangingPunct="1">
              <a:defRPr>
                <a:solidFill>
                  <a:prstClr val="black"/>
                </a:solidFill>
                <a:latin typeface="Arial" charset="0"/>
                <a:cs typeface="Arial" charset="0"/>
              </a:defRPr>
            </a:lvl1pPr>
          </a:lstStyle>
          <a:p>
            <a:pPr>
              <a:defRPr/>
            </a:pPr>
            <a:endParaRPr lang="en-US"/>
          </a:p>
        </p:txBody>
      </p:sp>
      <p:sp>
        <p:nvSpPr>
          <p:cNvPr id="7" name="Slide Number Placeholder 21"/>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173958B3-64E5-4B8F-92BC-0D6802663F69}" type="slidenum">
              <a:rPr lang="en-US" altLang="en-US"/>
              <a:pPr>
                <a:defRPr/>
              </a:pPr>
              <a:t>‹#›</a:t>
            </a:fld>
            <a:endParaRPr lang="en-US" altLang="en-US"/>
          </a:p>
        </p:txBody>
      </p:sp>
    </p:spTree>
    <p:extLst>
      <p:ext uri="{BB962C8B-B14F-4D97-AF65-F5344CB8AC3E}">
        <p14:creationId xmlns:p14="http://schemas.microsoft.com/office/powerpoint/2010/main" val="965383165"/>
      </p:ext>
    </p:extLst>
  </p:cSld>
  <p:clrMapOvr>
    <a:masterClrMapping/>
  </p:clrMapOvr>
  <p:transition spd="slow"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lIns="91433" tIns="45717" rIns="91433" bIns="45717"/>
          <a:lstStyle>
            <a:lvl1pPr eaLnBrk="1" hangingPunct="1">
              <a:defRPr>
                <a:solidFill>
                  <a:prstClr val="black"/>
                </a:solidFill>
              </a:defRPr>
            </a:lvl1pPr>
          </a:lstStyle>
          <a:p>
            <a:pPr>
              <a:defRPr/>
            </a:pPr>
            <a:fld id="{4CA3FECB-DCA2-4020-9BB3-E89AB3C7B829}" type="datetimeFigureOut">
              <a:rPr lang="en-US"/>
              <a:pPr>
                <a:defRPr/>
              </a:pPr>
              <a:t>1/24/2023</a:t>
            </a:fld>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lIns="91433" tIns="45717" rIns="91433" bIns="45717"/>
          <a:lstStyle>
            <a:lvl1pPr eaLnBrk="1" hangingPunct="1">
              <a:defRPr>
                <a:solidFill>
                  <a:prstClr val="black"/>
                </a:solidFill>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33" tIns="45717" rIns="91433" bIns="45717" numCol="1" anchor="t" anchorCtr="0" compatLnSpc="1">
            <a:prstTxWarp prst="textNoShape">
              <a:avLst/>
            </a:prstTxWarp>
          </a:bodyPr>
          <a:lstStyle>
            <a:lvl1pPr eaLnBrk="1" hangingPunct="1">
              <a:defRPr>
                <a:solidFill>
                  <a:srgbClr val="000000"/>
                </a:solidFill>
              </a:defRPr>
            </a:lvl1pPr>
          </a:lstStyle>
          <a:p>
            <a:pPr>
              <a:defRPr/>
            </a:pPr>
            <a:fld id="{B9013E7E-B1AD-47D0-A1A6-50A8034B4C4B}" type="slidenum">
              <a:rPr lang="en-US" altLang="en-US"/>
              <a:pPr>
                <a:defRPr/>
              </a:pPr>
              <a:t>‹#›</a:t>
            </a:fld>
            <a:endParaRPr lang="en-US" altLang="en-US"/>
          </a:p>
        </p:txBody>
      </p:sp>
    </p:spTree>
    <p:extLst>
      <p:ext uri="{BB962C8B-B14F-4D97-AF65-F5344CB8AC3E}">
        <p14:creationId xmlns:p14="http://schemas.microsoft.com/office/powerpoint/2010/main" val="1577283696"/>
      </p:ext>
    </p:extLst>
  </p:cSld>
  <p:clrMapOvr>
    <a:masterClrMapping/>
  </p:clrMapOvr>
  <p:transition spd="slow"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solidFill>
              </a:defRPr>
            </a:lvl1pPr>
          </a:lstStyle>
          <a:p>
            <a:pPr>
              <a:defRPr/>
            </a:pPr>
            <a:fld id="{E5E5751E-48C1-41A6-8A88-9B1D7F1FF803}" type="datetimeFigureOut">
              <a:rPr lang="en-US"/>
              <a:pPr>
                <a:defRPr/>
              </a:pPr>
              <a:t>1/24/2023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eaLnBrk="1" hangingPunct="1">
              <a:defRPr>
                <a:solidFill>
                  <a:prstClr val="black"/>
                </a:solidFill>
              </a:defRPr>
            </a:lvl1pPr>
          </a:lstStyle>
          <a:p>
            <a:pPr>
              <a:defRPr/>
            </a:pPr>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0AF6B519-A3AE-42AB-AD80-29552D180629}" type="slidenum">
              <a:rPr lang="en-US" altLang="en-US"/>
              <a:pPr>
                <a:defRPr/>
              </a:pPr>
              <a:t>‹#›</a:t>
            </a:fld>
            <a:endParaRPr lang="en-US" altLang="en-US"/>
          </a:p>
        </p:txBody>
      </p:sp>
    </p:spTree>
    <p:extLst>
      <p:ext uri="{BB962C8B-B14F-4D97-AF65-F5344CB8AC3E}">
        <p14:creationId xmlns:p14="http://schemas.microsoft.com/office/powerpoint/2010/main" val="368318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1796236017"/>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eaLnBrk="1" hangingPunct="1">
              <a:defRPr/>
            </a:lvl1pPr>
          </a:lstStyle>
          <a:p>
            <a:pPr>
              <a:defRPr/>
            </a:pPr>
            <a:endParaRPr lang="en-US" alt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eaLnBrk="1" hangingPunct="1">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BF212B1-7DEC-4AA5-B8C6-7E15632FD7EA}" type="slidenum">
              <a:rPr lang="en-US" altLang="en-US"/>
              <a:pPr>
                <a:defRPr/>
              </a:pPr>
              <a:t>‹#›</a:t>
            </a:fld>
            <a:endParaRPr lang="en-US" altLang="en-US"/>
          </a:p>
        </p:txBody>
      </p:sp>
    </p:spTree>
    <p:extLst>
      <p:ext uri="{BB962C8B-B14F-4D97-AF65-F5344CB8AC3E}">
        <p14:creationId xmlns:p14="http://schemas.microsoft.com/office/powerpoint/2010/main" val="1847732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16528398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16201074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B9768-82F3-4721-99C2-CAD8CF639F7A}" type="datetimeFigureOut">
              <a:rPr lang="en-US"/>
              <a:pPr>
                <a:defRPr/>
              </a:pPr>
              <a:t>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5FA003-E7C2-4067-9CBD-8581A1656AFF}" type="slidenum">
              <a:rPr lang="en-US" altLang="en-US"/>
              <a:pPr>
                <a:defRPr/>
              </a:pPr>
              <a:t>‹#›</a:t>
            </a:fld>
            <a:endParaRPr lang="en-US" altLang="en-US"/>
          </a:p>
        </p:txBody>
      </p:sp>
    </p:spTree>
    <p:extLst>
      <p:ext uri="{BB962C8B-B14F-4D97-AF65-F5344CB8AC3E}">
        <p14:creationId xmlns:p14="http://schemas.microsoft.com/office/powerpoint/2010/main" val="3206785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A86D8-995B-4EA4-9E20-BEEAEE23C3FF}" type="datetimeFigureOut">
              <a:rPr lang="en-US"/>
              <a:pPr>
                <a:defRPr/>
              </a:pPr>
              <a:t>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46EE2-92AB-4B9A-851A-DA32267217BC}" type="slidenum">
              <a:rPr lang="en-US" altLang="en-US"/>
              <a:pPr>
                <a:defRPr/>
              </a:pPr>
              <a:t>‹#›</a:t>
            </a:fld>
            <a:endParaRPr lang="en-US" altLang="en-US"/>
          </a:p>
        </p:txBody>
      </p:sp>
    </p:spTree>
    <p:extLst>
      <p:ext uri="{BB962C8B-B14F-4D97-AF65-F5344CB8AC3E}">
        <p14:creationId xmlns:p14="http://schemas.microsoft.com/office/powerpoint/2010/main" val="2785915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71C337-8DB9-4473-A79A-5040BE3A641F}" type="datetimeFigureOut">
              <a:rPr lang="en-US"/>
              <a:pPr>
                <a:defRPr/>
              </a:pPr>
              <a:t>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461C43-FD53-41C6-8E40-A0C384C9DD20}" type="slidenum">
              <a:rPr lang="en-US" altLang="en-US"/>
              <a:pPr>
                <a:defRPr/>
              </a:pPr>
              <a:t>‹#›</a:t>
            </a:fld>
            <a:endParaRPr lang="en-US" altLang="en-US"/>
          </a:p>
        </p:txBody>
      </p:sp>
    </p:spTree>
    <p:extLst>
      <p:ext uri="{BB962C8B-B14F-4D97-AF65-F5344CB8AC3E}">
        <p14:creationId xmlns:p14="http://schemas.microsoft.com/office/powerpoint/2010/main" val="6538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E91A7-E579-4B6D-8BD4-F5704AA2F3BD}"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488098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5F0CBBB-770F-47CC-971F-BB795A44D4F3}" type="datetimeFigureOut">
              <a:rPr lang="en-US"/>
              <a:pPr>
                <a:defRPr/>
              </a:pPr>
              <a:t>1/24/2023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625AEF-7826-429F-B3A7-A489B0D3E924}" type="slidenum">
              <a:rPr lang="en-US" altLang="en-US"/>
              <a:pPr>
                <a:defRPr/>
              </a:pPr>
              <a:t>‹#›</a:t>
            </a:fld>
            <a:endParaRPr lang="en-US" altLang="en-US"/>
          </a:p>
        </p:txBody>
      </p:sp>
    </p:spTree>
    <p:extLst>
      <p:ext uri="{BB962C8B-B14F-4D97-AF65-F5344CB8AC3E}">
        <p14:creationId xmlns:p14="http://schemas.microsoft.com/office/powerpoint/2010/main" val="1089699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1698EFC-7AEE-4288-A43D-EC0675849C9F}" type="datetimeFigureOut">
              <a:rPr lang="en-US"/>
              <a:pPr>
                <a:defRPr/>
              </a:pPr>
              <a:t>1/24/2023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54759F6-3AC2-4A76-9803-8C226E369638}" type="slidenum">
              <a:rPr lang="en-US" altLang="en-US"/>
              <a:pPr>
                <a:defRPr/>
              </a:pPr>
              <a:t>‹#›</a:t>
            </a:fld>
            <a:endParaRPr lang="en-US" altLang="en-US"/>
          </a:p>
        </p:txBody>
      </p:sp>
    </p:spTree>
    <p:extLst>
      <p:ext uri="{BB962C8B-B14F-4D97-AF65-F5344CB8AC3E}">
        <p14:creationId xmlns:p14="http://schemas.microsoft.com/office/powerpoint/2010/main" val="4152054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CAA49AF-0273-4FEB-90EE-96342C9FB802}" type="datetimeFigureOut">
              <a:rPr lang="en-US"/>
              <a:pPr>
                <a:defRPr/>
              </a:pPr>
              <a:t>1/24/2023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0066428-DC18-4A09-980B-7E5DF03EAE52}" type="slidenum">
              <a:rPr lang="en-US" altLang="en-US"/>
              <a:pPr>
                <a:defRPr/>
              </a:pPr>
              <a:t>‹#›</a:t>
            </a:fld>
            <a:endParaRPr lang="en-US" altLang="en-US"/>
          </a:p>
        </p:txBody>
      </p:sp>
    </p:spTree>
    <p:extLst>
      <p:ext uri="{BB962C8B-B14F-4D97-AF65-F5344CB8AC3E}">
        <p14:creationId xmlns:p14="http://schemas.microsoft.com/office/powerpoint/2010/main" val="56345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404646-27BF-4104-B6B3-765FBB67116F}" type="datetimeFigureOut">
              <a:rPr lang="en-US"/>
              <a:pPr>
                <a:defRPr/>
              </a:pPr>
              <a:t>1/24/2023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3817DF-0E2F-47D9-BAE9-F0DCF53B80EC}" type="slidenum">
              <a:rPr lang="en-US" altLang="en-US"/>
              <a:pPr>
                <a:defRPr/>
              </a:pPr>
              <a:t>‹#›</a:t>
            </a:fld>
            <a:endParaRPr lang="en-US" altLang="en-US"/>
          </a:p>
        </p:txBody>
      </p:sp>
    </p:spTree>
    <p:extLst>
      <p:ext uri="{BB962C8B-B14F-4D97-AF65-F5344CB8AC3E}">
        <p14:creationId xmlns:p14="http://schemas.microsoft.com/office/powerpoint/2010/main" val="2486920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6A38907-835A-455F-B978-D14D2D7CEC99}" type="datetimeFigureOut">
              <a:rPr lang="en-US"/>
              <a:pPr>
                <a:defRPr/>
              </a:pPr>
              <a:t>1/24/2023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7EF0F0-7771-49D3-A78A-C346CFE9257F}" type="slidenum">
              <a:rPr lang="en-US" altLang="en-US"/>
              <a:pPr>
                <a:defRPr/>
              </a:pPr>
              <a:t>‹#›</a:t>
            </a:fld>
            <a:endParaRPr lang="en-US" altLang="en-US"/>
          </a:p>
        </p:txBody>
      </p:sp>
    </p:spTree>
    <p:extLst>
      <p:ext uri="{BB962C8B-B14F-4D97-AF65-F5344CB8AC3E}">
        <p14:creationId xmlns:p14="http://schemas.microsoft.com/office/powerpoint/2010/main" val="1218588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1371EC-A6D3-49B9-8634-86CC4FF59F58}" type="datetimeFigureOut">
              <a:rPr lang="en-US"/>
              <a:pPr>
                <a:defRPr/>
              </a:pPr>
              <a:t>1/24/2023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8A8599-5CCF-4CA5-8FEE-60222A12506B}" type="slidenum">
              <a:rPr lang="en-US" altLang="en-US"/>
              <a:pPr>
                <a:defRPr/>
              </a:pPr>
              <a:t>‹#›</a:t>
            </a:fld>
            <a:endParaRPr lang="en-US" altLang="en-US"/>
          </a:p>
        </p:txBody>
      </p:sp>
    </p:spTree>
    <p:extLst>
      <p:ext uri="{BB962C8B-B14F-4D97-AF65-F5344CB8AC3E}">
        <p14:creationId xmlns:p14="http://schemas.microsoft.com/office/powerpoint/2010/main" val="1772742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8E3F81-393E-417B-A8DA-6AE0BA928A60}" type="datetimeFigureOut">
              <a:rPr lang="en-US"/>
              <a:pPr>
                <a:defRPr/>
              </a:pPr>
              <a:t>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D43E01-2646-45D9-9B56-DFC69BA8C6A9}" type="slidenum">
              <a:rPr lang="en-US" altLang="en-US"/>
              <a:pPr>
                <a:defRPr/>
              </a:pPr>
              <a:t>‹#›</a:t>
            </a:fld>
            <a:endParaRPr lang="en-US" altLang="en-US"/>
          </a:p>
        </p:txBody>
      </p:sp>
    </p:spTree>
    <p:extLst>
      <p:ext uri="{BB962C8B-B14F-4D97-AF65-F5344CB8AC3E}">
        <p14:creationId xmlns:p14="http://schemas.microsoft.com/office/powerpoint/2010/main" val="279770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357783-210F-4DEF-B4E6-62ADA1AE05F5}" type="datetimeFigureOut">
              <a:rPr lang="en-US"/>
              <a:pPr>
                <a:defRPr/>
              </a:pPr>
              <a:t>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7D6B3B-7A57-4D3F-8F25-C604BB240C5D}" type="slidenum">
              <a:rPr lang="en-US" altLang="en-US"/>
              <a:pPr>
                <a:defRPr/>
              </a:pPr>
              <a:t>‹#›</a:t>
            </a:fld>
            <a:endParaRPr lang="en-US" altLang="en-US"/>
          </a:p>
        </p:txBody>
      </p:sp>
    </p:spTree>
    <p:extLst>
      <p:ext uri="{BB962C8B-B14F-4D97-AF65-F5344CB8AC3E}">
        <p14:creationId xmlns:p14="http://schemas.microsoft.com/office/powerpoint/2010/main" val="3874335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4110958"/>
            <a:ext cx="8534400" cy="1967113"/>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95359934"/>
      </p:ext>
    </p:extLst>
  </p:cSld>
  <p:clrMapOvr>
    <a:masterClrMapping/>
  </p:clrMapOvr>
  <p:transition spd="slow" advClick="0" advTm="3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2509877125"/>
      </p:ext>
    </p:extLst>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E91A7-E579-4B6D-8BD4-F5704AA2F3BD}"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2406938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4" name="Text Placeholder 3"/>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577152753"/>
      </p:ext>
    </p:extLst>
  </p:cSld>
  <p:clrMapOvr>
    <a:masterClrMapping/>
  </p:clrMapOvr>
  <p:transition spd="slow"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grpSp>
        <p:nvGrpSpPr>
          <p:cNvPr id="5" name="Group 15"/>
          <p:cNvGrpSpPr>
            <a:grpSpLocks/>
          </p:cNvGrpSpPr>
          <p:nvPr/>
        </p:nvGrpSpPr>
        <p:grpSpPr bwMode="auto">
          <a:xfrm>
            <a:off x="-4233" y="4953000"/>
            <a:ext cx="12196233"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p>
          </p:txBody>
        </p:sp>
        <p:sp>
          <p:nvSpPr>
            <p:cNvPr id="7" name="Freeform 18"/>
            <p:cNvSpPr>
              <a:spLocks/>
            </p:cNvSpPr>
            <p:nvPr/>
          </p:nvSpPr>
          <p:spPr bwMode="auto">
            <a:xfrm>
              <a:off x="35443" y="5135526"/>
              <a:ext cx="9108557"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FAEE29DC-8FDD-475E-A88D-88ECA262304C}" type="slidenum">
              <a:rPr lang="en-US" altLang="en-US"/>
              <a:pPr/>
              <a:t>‹#›</a:t>
            </a:fld>
            <a:endParaRPr lang="en-US" altLang="en-US"/>
          </a:p>
        </p:txBody>
      </p:sp>
    </p:spTree>
    <p:extLst>
      <p:ext uri="{BB962C8B-B14F-4D97-AF65-F5344CB8AC3E}">
        <p14:creationId xmlns:p14="http://schemas.microsoft.com/office/powerpoint/2010/main" val="445373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04F2BB6F-8312-4EA6-8254-6F78DF8B0BDD}" type="slidenum">
              <a:rPr lang="en-US" altLang="en-US"/>
              <a:pPr/>
              <a:t>‹#›</a:t>
            </a:fld>
            <a:endParaRPr lang="en-US" altLang="en-US"/>
          </a:p>
        </p:txBody>
      </p:sp>
    </p:spTree>
    <p:extLst>
      <p:ext uri="{BB962C8B-B14F-4D97-AF65-F5344CB8AC3E}">
        <p14:creationId xmlns:p14="http://schemas.microsoft.com/office/powerpoint/2010/main" val="3132352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D3A04C8F-F6A8-401C-AE05-E1A74700DD28}" type="slidenum">
              <a:rPr lang="en-US" altLang="en-US"/>
              <a:pPr/>
              <a:t>‹#›</a:t>
            </a:fld>
            <a:endParaRPr lang="en-US" altLang="en-US"/>
          </a:p>
        </p:txBody>
      </p:sp>
    </p:spTree>
    <p:extLst>
      <p:ext uri="{BB962C8B-B14F-4D97-AF65-F5344CB8AC3E}">
        <p14:creationId xmlns:p14="http://schemas.microsoft.com/office/powerpoint/2010/main" val="3757627112"/>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EF9A265-362F-4E3E-A07B-85DEB38FD582}" type="slidenum">
              <a:rPr lang="en-US" altLang="en-US"/>
              <a:pPr/>
              <a:t>‹#›</a:t>
            </a:fld>
            <a:endParaRPr lang="en-US" altLang="en-US"/>
          </a:p>
        </p:txBody>
      </p:sp>
    </p:spTree>
    <p:extLst>
      <p:ext uri="{BB962C8B-B14F-4D97-AF65-F5344CB8AC3E}">
        <p14:creationId xmlns:p14="http://schemas.microsoft.com/office/powerpoint/2010/main" val="2208254065"/>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71A5AB84-F555-4CE3-BE08-DE15AFB74E90}" type="slidenum">
              <a:rPr lang="en-US" altLang="en-US"/>
              <a:pPr/>
              <a:t>‹#›</a:t>
            </a:fld>
            <a:endParaRPr lang="en-US" altLang="en-US"/>
          </a:p>
        </p:txBody>
      </p:sp>
    </p:spTree>
    <p:extLst>
      <p:ext uri="{BB962C8B-B14F-4D97-AF65-F5344CB8AC3E}">
        <p14:creationId xmlns:p14="http://schemas.microsoft.com/office/powerpoint/2010/main" val="779842883"/>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BC7D62D-F356-43C9-A993-84F6FDB4B6D8}" type="slidenum">
              <a:rPr lang="en-US" altLang="en-US"/>
              <a:pPr/>
              <a:t>‹#›</a:t>
            </a:fld>
            <a:endParaRPr lang="en-US" altLang="en-US"/>
          </a:p>
        </p:txBody>
      </p:sp>
    </p:spTree>
    <p:extLst>
      <p:ext uri="{BB962C8B-B14F-4D97-AF65-F5344CB8AC3E}">
        <p14:creationId xmlns:p14="http://schemas.microsoft.com/office/powerpoint/2010/main" val="20343048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C60094AD-EEA5-48E0-BB52-DCEE1258FEEB}" type="slidenum">
              <a:rPr lang="en-US" altLang="en-US"/>
              <a:pPr/>
              <a:t>‹#›</a:t>
            </a:fld>
            <a:endParaRPr lang="en-US" altLang="en-US"/>
          </a:p>
        </p:txBody>
      </p:sp>
    </p:spTree>
    <p:extLst>
      <p:ext uri="{BB962C8B-B14F-4D97-AF65-F5344CB8AC3E}">
        <p14:creationId xmlns:p14="http://schemas.microsoft.com/office/powerpoint/2010/main" val="577050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EC7A4F5-1106-4B16-8955-EEB6BB7CF921}" type="slidenum">
              <a:rPr lang="en-US" altLang="en-US"/>
              <a:pPr/>
              <a:t>‹#›</a:t>
            </a:fld>
            <a:endParaRPr lang="en-US" altLang="en-US"/>
          </a:p>
        </p:txBody>
      </p:sp>
    </p:spTree>
    <p:extLst>
      <p:ext uri="{BB962C8B-B14F-4D97-AF65-F5344CB8AC3E}">
        <p14:creationId xmlns:p14="http://schemas.microsoft.com/office/powerpoint/2010/main" val="148973569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p>
        </p:txBody>
      </p:sp>
      <p:sp>
        <p:nvSpPr>
          <p:cNvPr id="6" name="Freeform 15"/>
          <p:cNvSpPr>
            <a:spLocks/>
          </p:cNvSpPr>
          <p:nvPr/>
        </p:nvSpPr>
        <p:spPr bwMode="auto">
          <a:xfrm>
            <a:off x="647700" y="5938838"/>
            <a:ext cx="4921251"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7" name="Right Triangle 6"/>
          <p:cNvSpPr>
            <a:spLocks/>
          </p:cNvSpPr>
          <p:nvPr/>
        </p:nvSpPr>
        <p:spPr bwMode="auto">
          <a:xfrm>
            <a:off x="-8056" y="5791253"/>
            <a:ext cx="4536419"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89D61187-E5E3-4745-AD24-4091D13B4868}" type="slidenum">
              <a:rPr lang="en-US" altLang="en-US"/>
              <a:pPr/>
              <a:t>‹#›</a:t>
            </a:fld>
            <a:endParaRPr lang="en-US" altLang="en-US"/>
          </a:p>
        </p:txBody>
      </p:sp>
    </p:spTree>
    <p:extLst>
      <p:ext uri="{BB962C8B-B14F-4D97-AF65-F5344CB8AC3E}">
        <p14:creationId xmlns:p14="http://schemas.microsoft.com/office/powerpoint/2010/main" val="221098507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E91A7-E579-4B6D-8BD4-F5704AA2F3BD}"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404287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F445419E-8E79-4ADA-A884-7B71975E6843}" type="slidenum">
              <a:rPr lang="en-US" altLang="en-US"/>
              <a:pPr/>
              <a:t>‹#›</a:t>
            </a:fld>
            <a:endParaRPr lang="en-US" altLang="en-US"/>
          </a:p>
        </p:txBody>
      </p:sp>
    </p:spTree>
    <p:extLst>
      <p:ext uri="{BB962C8B-B14F-4D97-AF65-F5344CB8AC3E}">
        <p14:creationId xmlns:p14="http://schemas.microsoft.com/office/powerpoint/2010/main" val="263793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EC88BA8D-8B82-45AF-91EB-DDD46A0DD5D6}" type="slidenum">
              <a:rPr lang="en-US" altLang="en-US"/>
              <a:pPr/>
              <a:t>‹#›</a:t>
            </a:fld>
            <a:endParaRPr lang="en-US" altLang="en-US"/>
          </a:p>
        </p:txBody>
      </p:sp>
    </p:spTree>
    <p:extLst>
      <p:ext uri="{BB962C8B-B14F-4D97-AF65-F5344CB8AC3E}">
        <p14:creationId xmlns:p14="http://schemas.microsoft.com/office/powerpoint/2010/main" val="8969878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1946745635"/>
      </p:ext>
    </p:extLst>
  </p:cSld>
  <p:clrMapOvr>
    <a:masterClrMapping/>
  </p:clrMapOvr>
  <p:transition spd="slow"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828800" y="4110958"/>
            <a:ext cx="8534400" cy="1967113"/>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08852422"/>
      </p:ext>
    </p:extLst>
  </p:cSld>
  <p:clrMapOvr>
    <a:masterClrMapping/>
  </p:clrMapOvr>
  <p:transition spd="slow" advClick="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1" y="4927600"/>
            <a:ext cx="57023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1" y="4927600"/>
            <a:ext cx="57023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654630" y="1137237"/>
            <a:ext cx="8744429" cy="235899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65227551"/>
      </p:ext>
    </p:extLst>
  </p:cSld>
  <p:clrMapOvr>
    <a:masterClrMapping/>
  </p:clrMapOvr>
  <p:transition spd="slow" advClick="0">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1757469449"/>
      </p:ext>
    </p:extLst>
  </p:cSld>
  <p:clrMapOvr>
    <a:masterClrMapping/>
  </p:clrMapOvr>
  <p:transition spd="slow" advClick="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3" name="Content Placeholder 2"/>
          <p:cNvSpPr>
            <a:spLocks noGrp="1"/>
          </p:cNvSpPr>
          <p:nvPr>
            <p:ph sz="half" idx="1"/>
          </p:nvPr>
        </p:nvSpPr>
        <p:spPr>
          <a:xfrm>
            <a:off x="457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45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322214123"/>
      </p:ext>
    </p:extLst>
  </p:cSld>
  <p:clrMapOvr>
    <a:masterClrMapping/>
  </p:clrMapOvr>
  <p:transition spd="slow" advClick="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54994"/>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54994"/>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0"/>
          </p:nvPr>
        </p:nvSpPr>
        <p:spPr>
          <a:xfrm>
            <a:off x="1" y="0"/>
            <a:ext cx="12191999"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345174138"/>
      </p:ext>
    </p:extLst>
  </p:cSld>
  <p:clrMapOvr>
    <a:masterClrMapping/>
  </p:clrMapOvr>
  <p:transition spd="slow" advClick="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4" name="Text Placeholder 3"/>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828068103"/>
      </p:ext>
    </p:extLst>
  </p:cSld>
  <p:clrMapOvr>
    <a:masterClrMapping/>
  </p:clrMapOvr>
  <p:transition spd="slow" advClick="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itle 1"/>
          <p:cNvSpPr>
            <a:spLocks noGrp="1"/>
          </p:cNvSpPr>
          <p:nvPr>
            <p:ph type="title"/>
          </p:nvPr>
        </p:nvSpPr>
        <p:spPr>
          <a:xfrm>
            <a:off x="0" y="0"/>
            <a:ext cx="12192000" cy="922084"/>
          </a:xfrm>
        </p:spPr>
        <p:txBody>
          <a:bodyPr/>
          <a:lstStyle>
            <a:lvl1pPr algn="l">
              <a:defRPr>
                <a:solidFill>
                  <a:schemeClr val="tx1"/>
                </a:solidFill>
                <a:latin typeface="Trade Gothic LT Std"/>
              </a:defRPr>
            </a:lvl1pPr>
          </a:lstStyle>
          <a:p>
            <a:r>
              <a:rPr lang="en-US" smtClean="0"/>
              <a:t>Click to edit Master title style</a:t>
            </a:r>
            <a:endParaRPr lang="en-US" dirty="0"/>
          </a:p>
        </p:txBody>
      </p:sp>
    </p:spTree>
    <p:extLst>
      <p:ext uri="{BB962C8B-B14F-4D97-AF65-F5344CB8AC3E}">
        <p14:creationId xmlns:p14="http://schemas.microsoft.com/office/powerpoint/2010/main" val="1739934127"/>
      </p:ext>
    </p:extLst>
  </p:cSld>
  <p:clrMapOvr>
    <a:masterClrMapping/>
  </p:clrMapOvr>
  <p:transition spd="slow"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5E91A7-E579-4B6D-8BD4-F5704AA2F3B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22769449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Rectangle 2"/>
          <p:cNvSpPr/>
          <p:nvPr/>
        </p:nvSpPr>
        <p:spPr>
          <a:xfrm>
            <a:off x="9179984" y="6100764"/>
            <a:ext cx="3012016"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4" name="Rectangle 3"/>
          <p:cNvSpPr/>
          <p:nvPr/>
        </p:nvSpPr>
        <p:spPr>
          <a:xfrm>
            <a:off x="0" y="0"/>
            <a:ext cx="12192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p:cNvSpPr/>
          <p:nvPr/>
        </p:nvSpPr>
        <p:spPr>
          <a:xfrm>
            <a:off x="9179984" y="6100764"/>
            <a:ext cx="3012016" cy="757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Tree>
    <p:extLst>
      <p:ext uri="{BB962C8B-B14F-4D97-AF65-F5344CB8AC3E}">
        <p14:creationId xmlns:p14="http://schemas.microsoft.com/office/powerpoint/2010/main" val="1562563280"/>
      </p:ext>
    </p:extLst>
  </p:cSld>
  <p:clrMapOvr>
    <a:masterClrMapping/>
  </p:clrMapOvr>
  <p:transition spd="slow" advClick="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txBox="1">
            <a:spLocks/>
          </p:cNvSpPr>
          <p:nvPr/>
        </p:nvSpPr>
        <p:spPr bwMode="auto">
          <a:xfrm>
            <a:off x="224367" y="1068389"/>
            <a:ext cx="11116733" cy="4071937"/>
          </a:xfrm>
          <a:prstGeom prst="rect">
            <a:avLst/>
          </a:prstGeom>
          <a:noFill/>
          <a:ln w="9525">
            <a:noFill/>
            <a:miter lim="800000"/>
            <a:headEnd/>
            <a:tailEnd/>
          </a:ln>
        </p:spPr>
        <p:txBody>
          <a:bodyPr anchor="ctr"/>
          <a:lstStyle>
            <a:lvl1pPr algn="l">
              <a:defRPr>
                <a:solidFill>
                  <a:schemeClr val="bg1"/>
                </a:solidFill>
              </a:defRPr>
            </a:lvl1pPr>
          </a:lstStyle>
          <a:p>
            <a:pPr algn="just">
              <a:buFont typeface="Wingdings 2" pitchFamily="18" charset="2"/>
              <a:buNone/>
              <a:defRPr/>
            </a:pPr>
            <a:r>
              <a:rPr lang="en-US" sz="1400" dirty="0" smtClean="0">
                <a:solidFill>
                  <a:schemeClr val="tx1"/>
                </a:solidFill>
                <a:latin typeface="Trade Gothic LT Std"/>
                <a:ea typeface="Times New Roman" pitchFamily="18" charset="0"/>
              </a:rPr>
              <a:t>Risk in purchasing options is the option premium paid plus commissions and fees.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algn="just">
              <a:buFont typeface="Wingdings 2" pitchFamily="18" charset="2"/>
              <a:buNone/>
              <a:defRPr/>
            </a:pPr>
            <a:endParaRPr lang="en-US" sz="1400" dirty="0" smtClean="0">
              <a:solidFill>
                <a:schemeClr val="tx1"/>
              </a:solidFill>
              <a:latin typeface="Trade Gothic LT Std"/>
              <a:ea typeface="Times New Roman" pitchFamily="18" charset="0"/>
            </a:endParaRPr>
          </a:p>
          <a:p>
            <a:pPr algn="just">
              <a:buFont typeface="Wingdings 2" pitchFamily="18" charset="2"/>
              <a:buNone/>
              <a:defRPr/>
            </a:pPr>
            <a:r>
              <a:rPr lang="en-US" sz="1400" dirty="0" smtClean="0">
                <a:solidFill>
                  <a:schemeClr val="tx1"/>
                </a:solidFill>
                <a:latin typeface="Trade Gothic LT Std"/>
                <a:ea typeface="Times New Roman" pitchFamily="18" charset="0"/>
              </a:rPr>
              <a:t>For customers trading options, the futures charts included in this report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a:t>
            </a:r>
            <a:r>
              <a:rPr lang="en-US" sz="800" dirty="0" smtClean="0">
                <a:latin typeface="Trade Gothic LT Std"/>
                <a:cs typeface="Arial" charset="0"/>
              </a:rPr>
              <a:t>  </a:t>
            </a:r>
            <a:r>
              <a:rPr lang="en-US" sz="1400" dirty="0" smtClean="0">
                <a:solidFill>
                  <a:schemeClr val="tx1"/>
                </a:solidFill>
                <a:latin typeface="Trade Gothic LT Std"/>
                <a:ea typeface="Times New Roman" pitchFamily="18" charset="0"/>
              </a:rPr>
              <a:t>Reproduction without authorization is forbidden.  All rights reserved.</a:t>
            </a:r>
          </a:p>
          <a:p>
            <a:pPr algn="just">
              <a:buFont typeface="Wingdings 2" pitchFamily="18" charset="2"/>
              <a:buNone/>
              <a:defRPr/>
            </a:pPr>
            <a:endParaRPr lang="en-US" sz="1400" dirty="0" smtClean="0">
              <a:solidFill>
                <a:schemeClr val="tx1"/>
              </a:solidFill>
              <a:ea typeface="Times New Roman" pitchFamily="18" charset="0"/>
            </a:endParaRPr>
          </a:p>
          <a:p>
            <a:pPr algn="just">
              <a:buFont typeface="Wingdings 2" pitchFamily="18" charset="2"/>
              <a:buNone/>
              <a:defRPr/>
            </a:pPr>
            <a:endParaRPr lang="en-US" sz="1400" dirty="0" smtClean="0">
              <a:solidFill>
                <a:schemeClr val="tx1"/>
              </a:solidFill>
              <a:ea typeface="Times New Roman" pitchFamily="18" charset="0"/>
            </a:endParaRPr>
          </a:p>
        </p:txBody>
      </p:sp>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Risk Disclosure</a:t>
            </a:r>
          </a:p>
        </p:txBody>
      </p:sp>
      <p:sp>
        <p:nvSpPr>
          <p:cNvPr id="4" name="Title 1"/>
          <p:cNvSpPr txBox="1">
            <a:spLocks/>
          </p:cNvSpPr>
          <p:nvPr/>
        </p:nvSpPr>
        <p:spPr bwMode="auto">
          <a:xfrm>
            <a:off x="224367" y="1068389"/>
            <a:ext cx="11116733" cy="4071937"/>
          </a:xfrm>
          <a:prstGeom prst="rect">
            <a:avLst/>
          </a:prstGeom>
          <a:noFill/>
          <a:ln w="9525">
            <a:noFill/>
            <a:miter lim="800000"/>
            <a:headEnd/>
            <a:tailEnd/>
          </a:ln>
        </p:spPr>
        <p:txBody>
          <a:bodyPr anchor="ctr"/>
          <a:lstStyle>
            <a:lvl1pPr algn="l">
              <a:defRPr>
                <a:solidFill>
                  <a:schemeClr val="bg1"/>
                </a:solidFill>
              </a:defRPr>
            </a:lvl1pPr>
          </a:lstStyle>
          <a:p>
            <a:pPr algn="just">
              <a:buFont typeface="Wingdings 2" pitchFamily="18" charset="2"/>
              <a:buNone/>
              <a:defRPr/>
            </a:pPr>
            <a:r>
              <a:rPr lang="en-US" sz="1400" dirty="0" smtClean="0">
                <a:solidFill>
                  <a:schemeClr val="tx1"/>
                </a:solidFill>
                <a:latin typeface="Trade Gothic LT Std"/>
                <a:ea typeface="Times New Roman" pitchFamily="18" charset="0"/>
              </a:rPr>
              <a:t>Risk in purchasing options is the option premium paid plus commissions and fees.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algn="just">
              <a:buFont typeface="Wingdings 2" pitchFamily="18" charset="2"/>
              <a:buNone/>
              <a:defRPr/>
            </a:pPr>
            <a:endParaRPr lang="en-US" sz="1400" dirty="0" smtClean="0">
              <a:solidFill>
                <a:schemeClr val="tx1"/>
              </a:solidFill>
              <a:latin typeface="Trade Gothic LT Std"/>
              <a:ea typeface="Times New Roman" pitchFamily="18" charset="0"/>
            </a:endParaRPr>
          </a:p>
          <a:p>
            <a:pPr algn="just">
              <a:buFont typeface="Wingdings 2" pitchFamily="18" charset="2"/>
              <a:buNone/>
              <a:defRPr/>
            </a:pPr>
            <a:r>
              <a:rPr lang="en-US" sz="1400" dirty="0" smtClean="0">
                <a:solidFill>
                  <a:schemeClr val="tx1"/>
                </a:solidFill>
                <a:latin typeface="Trade Gothic LT Std"/>
                <a:ea typeface="Times New Roman" pitchFamily="18" charset="0"/>
              </a:rPr>
              <a:t>For customers trading options, the futures charts included in this report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a:t>
            </a:r>
            <a:r>
              <a:rPr lang="en-US" sz="800" dirty="0" smtClean="0">
                <a:latin typeface="Trade Gothic LT Std"/>
                <a:cs typeface="Arial" charset="0"/>
              </a:rPr>
              <a:t>  </a:t>
            </a:r>
            <a:r>
              <a:rPr lang="en-US" sz="1400" dirty="0" smtClean="0">
                <a:solidFill>
                  <a:schemeClr val="tx1"/>
                </a:solidFill>
                <a:latin typeface="Trade Gothic LT Std"/>
                <a:ea typeface="Times New Roman" pitchFamily="18" charset="0"/>
              </a:rPr>
              <a:t>Reproduction without authorization is forbidden.  All rights reserved.</a:t>
            </a:r>
          </a:p>
          <a:p>
            <a:pPr algn="just">
              <a:buFont typeface="Wingdings 2" pitchFamily="18" charset="2"/>
              <a:buNone/>
              <a:defRPr/>
            </a:pPr>
            <a:endParaRPr lang="en-US" sz="1400" dirty="0" smtClean="0">
              <a:solidFill>
                <a:schemeClr val="tx1"/>
              </a:solidFill>
              <a:ea typeface="Times New Roman" pitchFamily="18" charset="0"/>
            </a:endParaRPr>
          </a:p>
          <a:p>
            <a:pPr algn="just">
              <a:buFont typeface="Wingdings 2" pitchFamily="18" charset="2"/>
              <a:buNone/>
              <a:defRPr/>
            </a:pPr>
            <a:endParaRPr lang="en-US" sz="1400" dirty="0" smtClean="0">
              <a:solidFill>
                <a:schemeClr val="tx1"/>
              </a:solidFill>
              <a:ea typeface="Times New Roman" pitchFamily="18" charset="0"/>
            </a:endParaRP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Risk Disclosure</a:t>
            </a:r>
          </a:p>
        </p:txBody>
      </p:sp>
    </p:spTree>
    <p:extLst>
      <p:ext uri="{BB962C8B-B14F-4D97-AF65-F5344CB8AC3E}">
        <p14:creationId xmlns:p14="http://schemas.microsoft.com/office/powerpoint/2010/main" val="955898715"/>
      </p:ext>
    </p:extLst>
  </p:cSld>
  <p:clrMapOvr>
    <a:masterClrMapping/>
  </p:clrMapOvr>
  <p:transition spd="slow" advClick="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9"/>
          <p:cNvSpPr>
            <a:spLocks noChangeArrowheads="1"/>
          </p:cNvSpPr>
          <p:nvPr/>
        </p:nvSpPr>
        <p:spPr bwMode="auto">
          <a:xfrm>
            <a:off x="3048000" y="2420938"/>
            <a:ext cx="6096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a:solidFill>
                  <a:srgbClr val="7F7F7F"/>
                </a:solidFill>
                <a:latin typeface="Trade Gothic LT Std"/>
              </a:rPr>
              <a:t>Phone: 815-777-1129</a:t>
            </a:r>
          </a:p>
          <a:p>
            <a:r>
              <a:rPr lang="en-US" altLang="en-US" sz="1800">
                <a:solidFill>
                  <a:srgbClr val="7F7F7F"/>
                </a:solidFill>
                <a:latin typeface="Trade Gothic LT Std"/>
              </a:rPr>
              <a:t>Fax:     815-777-3308</a:t>
            </a:r>
            <a:endParaRPr lang="en-US" altLang="en-US" sz="1800">
              <a:solidFill>
                <a:srgbClr val="7F7F7F"/>
              </a:solidFill>
              <a:latin typeface="Trade Gothic LT Std"/>
              <a:ea typeface="Trade Gothic LT Std Bold 2"/>
              <a:cs typeface="Trade Gothic LT Std Bold 2"/>
            </a:endParaRPr>
          </a:p>
          <a:p>
            <a:endParaRPr lang="en-US" altLang="en-US" sz="1800">
              <a:solidFill>
                <a:srgbClr val="7F7F7F"/>
              </a:solidFill>
              <a:latin typeface="Trade Gothic LT Std"/>
            </a:endParaRPr>
          </a:p>
          <a:p>
            <a:r>
              <a:rPr lang="en-US" altLang="en-US" sz="1800">
                <a:solidFill>
                  <a:srgbClr val="7F7F7F"/>
                </a:solidFill>
                <a:latin typeface="Trade Gothic LT Std"/>
              </a:rPr>
              <a:t>11380 Dandar St. </a:t>
            </a:r>
          </a:p>
          <a:p>
            <a:r>
              <a:rPr lang="en-US" altLang="en-US" sz="1800">
                <a:solidFill>
                  <a:srgbClr val="7F7F7F"/>
                </a:solidFill>
                <a:latin typeface="Trade Gothic LT Std"/>
              </a:rPr>
              <a:t>PO Box 6622 </a:t>
            </a:r>
          </a:p>
          <a:p>
            <a:r>
              <a:rPr lang="en-US" altLang="en-US" sz="1800">
                <a:solidFill>
                  <a:srgbClr val="7F7F7F"/>
                </a:solidFill>
                <a:latin typeface="Trade Gothic LT Std"/>
              </a:rPr>
              <a:t>Galena, IL 61036 </a:t>
            </a:r>
          </a:p>
        </p:txBody>
      </p:sp>
      <p:sp>
        <p:nvSpPr>
          <p:cNvPr id="3" name="Rectangle 2"/>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Contact Information</a:t>
            </a:r>
          </a:p>
        </p:txBody>
      </p:sp>
      <p:sp>
        <p:nvSpPr>
          <p:cNvPr id="4" name="Rectangle 11"/>
          <p:cNvSpPr>
            <a:spLocks noChangeArrowheads="1"/>
          </p:cNvSpPr>
          <p:nvPr/>
        </p:nvSpPr>
        <p:spPr bwMode="auto">
          <a:xfrm>
            <a:off x="3048000" y="2420938"/>
            <a:ext cx="6096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a:solidFill>
                  <a:srgbClr val="7F7F7F"/>
                </a:solidFill>
                <a:latin typeface="Trade Gothic LT Std"/>
              </a:rPr>
              <a:t>Phone: 815-777-1129</a:t>
            </a:r>
          </a:p>
          <a:p>
            <a:r>
              <a:rPr lang="en-US" altLang="en-US" sz="1800">
                <a:solidFill>
                  <a:srgbClr val="7F7F7F"/>
                </a:solidFill>
                <a:latin typeface="Trade Gothic LT Std"/>
              </a:rPr>
              <a:t>Fax:     815-777-3308</a:t>
            </a:r>
            <a:endParaRPr lang="en-US" altLang="en-US" sz="1800">
              <a:solidFill>
                <a:srgbClr val="7F7F7F"/>
              </a:solidFill>
              <a:latin typeface="Trade Gothic LT Std"/>
              <a:ea typeface="Trade Gothic LT Std Bold 2"/>
              <a:cs typeface="Trade Gothic LT Std Bold 2"/>
            </a:endParaRPr>
          </a:p>
          <a:p>
            <a:endParaRPr lang="en-US" altLang="en-US" sz="1800">
              <a:solidFill>
                <a:srgbClr val="7F7F7F"/>
              </a:solidFill>
              <a:latin typeface="Trade Gothic LT Std"/>
            </a:endParaRPr>
          </a:p>
          <a:p>
            <a:r>
              <a:rPr lang="en-US" altLang="en-US" sz="1800">
                <a:solidFill>
                  <a:srgbClr val="7F7F7F"/>
                </a:solidFill>
                <a:latin typeface="Trade Gothic LT Std"/>
              </a:rPr>
              <a:t>11380 Dandar St. </a:t>
            </a:r>
          </a:p>
          <a:p>
            <a:r>
              <a:rPr lang="en-US" altLang="en-US" sz="1800">
                <a:solidFill>
                  <a:srgbClr val="7F7F7F"/>
                </a:solidFill>
                <a:latin typeface="Trade Gothic LT Std"/>
              </a:rPr>
              <a:t>PO Box 6622 </a:t>
            </a:r>
          </a:p>
          <a:p>
            <a:r>
              <a:rPr lang="en-US" altLang="en-US" sz="1800">
                <a:solidFill>
                  <a:srgbClr val="7F7F7F"/>
                </a:solidFill>
                <a:latin typeface="Trade Gothic LT Std"/>
              </a:rPr>
              <a:t>Galena, IL 61036 </a:t>
            </a:r>
          </a:p>
        </p:txBody>
      </p:sp>
      <p:sp>
        <p:nvSpPr>
          <p:cNvPr id="5" name="Rectangle 4"/>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400" dirty="0">
                <a:latin typeface="Trade Gothic LT Std" pitchFamily="50" charset="0"/>
              </a:rPr>
              <a:t>Contact Information</a:t>
            </a:r>
          </a:p>
        </p:txBody>
      </p:sp>
    </p:spTree>
    <p:extLst>
      <p:ext uri="{BB962C8B-B14F-4D97-AF65-F5344CB8AC3E}">
        <p14:creationId xmlns:p14="http://schemas.microsoft.com/office/powerpoint/2010/main" val="2960694851"/>
      </p:ext>
    </p:extLst>
  </p:cSld>
  <p:clrMapOvr>
    <a:masterClrMapping/>
  </p:clrMapOvr>
  <p:transition spd="slow" advClick="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45200" y="123713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0"/>
            <a:ext cx="12192000" cy="914400"/>
          </a:xfrm>
        </p:spPr>
        <p:txBody>
          <a:bodyPr/>
          <a:lstStyle>
            <a:lvl1pPr>
              <a:buNone/>
              <a:defRPr sz="4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265050828"/>
      </p:ext>
    </p:extLst>
  </p:cSld>
  <p:clrMapOvr>
    <a:masterClrMapping/>
  </p:clrMapOvr>
  <p:transition spd="slow" advClick="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4" indent="0" algn="ctr">
              <a:buNone/>
              <a:defRPr>
                <a:solidFill>
                  <a:schemeClr val="tx1">
                    <a:tint val="75000"/>
                  </a:schemeClr>
                </a:solidFill>
              </a:defRPr>
            </a:lvl2pPr>
            <a:lvl3pPr marL="914208" indent="0" algn="ctr">
              <a:buNone/>
              <a:defRPr>
                <a:solidFill>
                  <a:schemeClr val="tx1">
                    <a:tint val="75000"/>
                  </a:schemeClr>
                </a:solidFill>
              </a:defRPr>
            </a:lvl3pPr>
            <a:lvl4pPr marL="1371311" indent="0" algn="ctr">
              <a:buNone/>
              <a:defRPr>
                <a:solidFill>
                  <a:schemeClr val="tx1">
                    <a:tint val="75000"/>
                  </a:schemeClr>
                </a:solidFill>
              </a:defRPr>
            </a:lvl4pPr>
            <a:lvl5pPr marL="1828413" indent="0" algn="ctr">
              <a:buNone/>
              <a:defRPr>
                <a:solidFill>
                  <a:schemeClr val="tx1">
                    <a:tint val="75000"/>
                  </a:schemeClr>
                </a:solidFill>
              </a:defRPr>
            </a:lvl5pPr>
            <a:lvl6pPr marL="2285518" indent="0" algn="ctr">
              <a:buNone/>
              <a:defRPr>
                <a:solidFill>
                  <a:schemeClr val="tx1">
                    <a:tint val="75000"/>
                  </a:schemeClr>
                </a:solidFill>
              </a:defRPr>
            </a:lvl6pPr>
            <a:lvl7pPr marL="2742621" indent="0" algn="ctr">
              <a:buNone/>
              <a:defRPr>
                <a:solidFill>
                  <a:schemeClr val="tx1">
                    <a:tint val="75000"/>
                  </a:schemeClr>
                </a:solidFill>
              </a:defRPr>
            </a:lvl7pPr>
            <a:lvl8pPr marL="3199725" indent="0" algn="ctr">
              <a:buNone/>
              <a:defRPr>
                <a:solidFill>
                  <a:schemeClr val="tx1">
                    <a:tint val="75000"/>
                  </a:schemeClr>
                </a:solidFill>
              </a:defRPr>
            </a:lvl8pPr>
            <a:lvl9pPr marL="36568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cs typeface="Arial" charset="0"/>
              </a:defRPr>
            </a:lvl1pPr>
          </a:lstStyle>
          <a:p>
            <a:pPr>
              <a:defRPr/>
            </a:pPr>
            <a:fld id="{469181A5-4B69-417D-9164-8EBE9AEA235C}" type="datetimeFigureOut">
              <a:rPr lang="en-US"/>
              <a:pPr>
                <a:defRPr/>
              </a:pPr>
              <a:t>1/26/2023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794D99E-7783-4C66-B979-376A35F2A0F1}" type="slidenum">
              <a:rPr lang="en-US" altLang="en-US"/>
              <a:pPr/>
              <a:t>‹#›</a:t>
            </a:fld>
            <a:endParaRPr lang="en-US" altLang="en-US"/>
          </a:p>
        </p:txBody>
      </p:sp>
    </p:spTree>
    <p:extLst>
      <p:ext uri="{BB962C8B-B14F-4D97-AF65-F5344CB8AC3E}">
        <p14:creationId xmlns:p14="http://schemas.microsoft.com/office/powerpoint/2010/main" val="2003304148"/>
      </p:ext>
    </p:extLst>
  </p:cSld>
  <p:clrMapOvr>
    <a:masterClrMapping/>
  </p:clrMapOvr>
  <p:transition spd="slow" advClick="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charset="0"/>
                <a:cs typeface="Arial" charset="0"/>
              </a:defRPr>
            </a:lvl1pPr>
          </a:lstStyle>
          <a:p>
            <a:pPr>
              <a:defRPr/>
            </a:pPr>
            <a:fld id="{12605C96-63AB-443F-98FF-1FA27872B7F1}" type="datetimeFigureOut">
              <a:rPr lang="en-US"/>
              <a:pPr>
                <a:defRPr/>
              </a:pPr>
              <a:t>1/26/2023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A066929-035D-4D9A-A8B4-77C692EDF2A2}" type="slidenum">
              <a:rPr lang="en-US" altLang="en-US"/>
              <a:pPr/>
              <a:t>‹#›</a:t>
            </a:fld>
            <a:endParaRPr lang="en-US" altLang="en-US"/>
          </a:p>
        </p:txBody>
      </p:sp>
    </p:spTree>
    <p:extLst>
      <p:ext uri="{BB962C8B-B14F-4D97-AF65-F5344CB8AC3E}">
        <p14:creationId xmlns:p14="http://schemas.microsoft.com/office/powerpoint/2010/main" val="2355120287"/>
      </p:ext>
    </p:extLst>
  </p:cSld>
  <p:clrMapOvr>
    <a:masterClrMapping/>
  </p:clrMapOvr>
  <p:transition spd="slow" advClick="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rtlCol="0">
            <a:normAutofit/>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a:xfrm>
            <a:off x="609600" y="6356351"/>
            <a:ext cx="2844800" cy="365125"/>
          </a:xfrm>
          <a:prstGeom prst="rect">
            <a:avLst/>
          </a:prstGeom>
        </p:spPr>
        <p:txBody>
          <a:bodyPr/>
          <a:lstStyle>
            <a:lvl1pPr>
              <a:defRPr>
                <a:latin typeface="Arial" charset="0"/>
                <a:cs typeface="Arial" charset="0"/>
              </a:defRPr>
            </a:lvl1pPr>
          </a:lstStyle>
          <a:p>
            <a:pPr>
              <a:defRPr/>
            </a:pPr>
            <a:endParaRPr lang="en-US"/>
          </a:p>
        </p:txBody>
      </p:sp>
      <p:sp>
        <p:nvSpPr>
          <p:cNvPr id="6" name="Footer Placeholder 9"/>
          <p:cNvSpPr>
            <a:spLocks noGrp="1"/>
          </p:cNvSpPr>
          <p:nvPr>
            <p:ph type="ftr" sz="quarter" idx="11"/>
          </p:nvPr>
        </p:nvSpPr>
        <p:spPr>
          <a:xfrm>
            <a:off x="4165600" y="6356351"/>
            <a:ext cx="3860800" cy="365125"/>
          </a:xfrm>
          <a:prstGeom prst="rect">
            <a:avLst/>
          </a:prstGeom>
        </p:spPr>
        <p:txBody>
          <a:bodyPr/>
          <a:lstStyle>
            <a:lvl1pPr>
              <a:defRPr>
                <a:latin typeface="Arial" charset="0"/>
                <a:cs typeface="Arial" charset="0"/>
              </a:defRPr>
            </a:lvl1pPr>
          </a:lstStyle>
          <a:p>
            <a:pPr>
              <a:defRPr/>
            </a:pPr>
            <a:endParaRPr lang="en-US"/>
          </a:p>
        </p:txBody>
      </p:sp>
      <p:sp>
        <p:nvSpPr>
          <p:cNvPr id="7" name="Slide Number Placeholder 21"/>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9AB1344-91F0-4D96-8B3B-7EE74577BE66}" type="slidenum">
              <a:rPr lang="en-US" altLang="en-US"/>
              <a:pPr/>
              <a:t>‹#›</a:t>
            </a:fld>
            <a:endParaRPr lang="en-US" altLang="en-US"/>
          </a:p>
        </p:txBody>
      </p:sp>
    </p:spTree>
    <p:extLst>
      <p:ext uri="{BB962C8B-B14F-4D97-AF65-F5344CB8AC3E}">
        <p14:creationId xmlns:p14="http://schemas.microsoft.com/office/powerpoint/2010/main" val="3181790161"/>
      </p:ext>
    </p:extLst>
  </p:cSld>
  <p:clrMapOvr>
    <a:masterClrMapping/>
  </p:clrMapOvr>
  <p:transition spd="slow" advClick="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lIns="91433" tIns="45717" rIns="91433" bIns="45717"/>
          <a:lstStyle>
            <a:lvl1pPr>
              <a:defRPr/>
            </a:lvl1pPr>
          </a:lstStyle>
          <a:p>
            <a:pPr>
              <a:defRPr/>
            </a:pPr>
            <a:fld id="{023F6FF3-3369-46B6-8992-9213B0728F58}" type="datetimeFigureOut">
              <a:rPr lang="en-US"/>
              <a:pPr>
                <a:defRPr/>
              </a:pPr>
              <a:t>1/26/2023</a:t>
            </a:fld>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lIns="91433" tIns="45717" rIns="91433" bIns="45717"/>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33" tIns="45717" rIns="91433" bIns="45717" numCol="1" anchor="t" anchorCtr="0" compatLnSpc="1">
            <a:prstTxWarp prst="textNoShape">
              <a:avLst/>
            </a:prstTxWarp>
          </a:bodyPr>
          <a:lstStyle>
            <a:lvl1pPr>
              <a:defRPr/>
            </a:lvl1pPr>
          </a:lstStyle>
          <a:p>
            <a:fld id="{B00AE278-1040-4979-9471-DF58AF12DADB}" type="slidenum">
              <a:rPr lang="en-US" altLang="en-US"/>
              <a:pPr/>
              <a:t>‹#›</a:t>
            </a:fld>
            <a:endParaRPr lang="en-US" altLang="en-US"/>
          </a:p>
        </p:txBody>
      </p:sp>
    </p:spTree>
    <p:extLst>
      <p:ext uri="{BB962C8B-B14F-4D97-AF65-F5344CB8AC3E}">
        <p14:creationId xmlns:p14="http://schemas.microsoft.com/office/powerpoint/2010/main" val="1807449212"/>
      </p:ext>
    </p:extLst>
  </p:cSld>
  <p:clrMapOvr>
    <a:masterClrMapping/>
  </p:clrMapOvr>
  <p:transition spd="slow" advClick="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914400"/>
          </a:xfrm>
          <a:prstGeom prst="rect">
            <a:avLst/>
          </a:prstGeom>
          <a:gradFill flip="none" rotWithShape="1">
            <a:gsLst>
              <a:gs pos="36000">
                <a:srgbClr val="002B54"/>
              </a:gs>
              <a:gs pos="87000">
                <a:srgbClr val="50C8E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Content Placeholder 2"/>
          <p:cNvSpPr>
            <a:spLocks noGrp="1"/>
          </p:cNvSpPr>
          <p:nvPr>
            <p:ph idx="1"/>
          </p:nvPr>
        </p:nvSpPr>
        <p:spPr>
          <a:xfrm>
            <a:off x="220276" y="1083450"/>
            <a:ext cx="11715589" cy="49715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0" y="0"/>
            <a:ext cx="12192000" cy="914400"/>
          </a:xfrm>
        </p:spPr>
        <p:txBody>
          <a:bodyPr/>
          <a:lstStyle>
            <a:lvl1pPr>
              <a:buNone/>
              <a:defRPr sz="4400">
                <a:solidFill>
                  <a:schemeClr val="bg1"/>
                </a:solidFill>
              </a:defRPr>
            </a:lvl1pPr>
            <a:lvl4pPr>
              <a:buNone/>
              <a:defRPr/>
            </a:lvl4pPr>
            <a:lvl5pPr>
              <a:buNone/>
              <a:defRPr/>
            </a:lvl5pPr>
          </a:lstStyle>
          <a:p>
            <a:pPr lvl="0"/>
            <a:r>
              <a:rPr lang="en-US" smtClean="0"/>
              <a:t>Click to edit Master text styles</a:t>
            </a:r>
          </a:p>
        </p:txBody>
      </p:sp>
    </p:spTree>
    <p:extLst>
      <p:ext uri="{BB962C8B-B14F-4D97-AF65-F5344CB8AC3E}">
        <p14:creationId xmlns:p14="http://schemas.microsoft.com/office/powerpoint/2010/main" val="98305942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5E91A7-E579-4B6D-8BD4-F5704AA2F3BD}"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FA958-EC84-4A5C-A761-164903F9EFC8}" type="slidenum">
              <a:rPr lang="en-US" smtClean="0"/>
              <a:t>‹#›</a:t>
            </a:fld>
            <a:endParaRPr lang="en-US"/>
          </a:p>
        </p:txBody>
      </p:sp>
    </p:spTree>
    <p:extLst>
      <p:ext uri="{BB962C8B-B14F-4D97-AF65-F5344CB8AC3E}">
        <p14:creationId xmlns:p14="http://schemas.microsoft.com/office/powerpoint/2010/main" val="230109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2.jpe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1.e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image" Target="../media/image2.jpe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E91A7-E579-4B6D-8BD4-F5704AA2F3BD}"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FA958-EC84-4A5C-A761-164903F9EFC8}" type="slidenum">
              <a:rPr lang="en-US" smtClean="0"/>
              <a:t>‹#›</a:t>
            </a:fld>
            <a:endParaRPr lang="en-US"/>
          </a:p>
        </p:txBody>
      </p:sp>
    </p:spTree>
    <p:extLst>
      <p:ext uri="{BB962C8B-B14F-4D97-AF65-F5344CB8AC3E}">
        <p14:creationId xmlns:p14="http://schemas.microsoft.com/office/powerpoint/2010/main" val="977939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241301" y="1060450"/>
            <a:ext cx="1167341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Title 1"/>
          <p:cNvSpPr txBox="1">
            <a:spLocks/>
          </p:cNvSpPr>
          <p:nvPr/>
        </p:nvSpPr>
        <p:spPr>
          <a:xfrm>
            <a:off x="0" y="0"/>
            <a:ext cx="12192000" cy="922338"/>
          </a:xfrm>
          <a:prstGeom prst="rect">
            <a:avLst/>
          </a:prstGeom>
        </p:spPr>
        <p:txBody>
          <a:bodyPr/>
          <a:lstStyle>
            <a:lvl1pPr algn="l">
              <a:defRPr>
                <a:solidFill>
                  <a:schemeClr val="bg1"/>
                </a:solidFill>
              </a:defRPr>
            </a:lvl1pPr>
          </a:lstStyle>
          <a:p>
            <a:pPr eaLnBrk="0" hangingPunct="0">
              <a:defRPr/>
            </a:pPr>
            <a:r>
              <a:rPr lang="en-US" sz="4400" dirty="0" smtClean="0">
                <a:latin typeface="+mj-lt"/>
                <a:cs typeface="ＭＳ Ｐゴシック" charset="0"/>
              </a:rPr>
              <a:t>Click to edit Master title style</a:t>
            </a:r>
            <a:endParaRPr lang="en-US" sz="4400" dirty="0">
              <a:latin typeface="+mj-lt"/>
              <a:cs typeface="ＭＳ Ｐゴシック" charset="0"/>
            </a:endParaRPr>
          </a:p>
        </p:txBody>
      </p:sp>
      <p:pic>
        <p:nvPicPr>
          <p:cNvPr id="1029" name="Picture 7"/>
          <p:cNvPicPr>
            <a:picLocks noChangeAspect="1"/>
          </p:cNvPicPr>
          <p:nvPr/>
        </p:nvPicPr>
        <p:blipFill>
          <a:blip r:embed="rId17">
            <a:extLst>
              <a:ext uri="{28A0092B-C50C-407E-A947-70E740481C1C}">
                <a14:useLocalDpi xmlns:a14="http://schemas.microsoft.com/office/drawing/2010/main" val="0"/>
              </a:ext>
            </a:extLst>
          </a:blip>
          <a:srcRect b="86555"/>
          <a:stretch>
            <a:fillRect/>
          </a:stretch>
        </p:blipFill>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4"/>
          <p:cNvPicPr>
            <a:picLocks noChangeAspect="1"/>
          </p:cNvPicPr>
          <p:nvPr/>
        </p:nvPicPr>
        <p:blipFill>
          <a:blip r:embed="rId18">
            <a:extLst>
              <a:ext uri="{28A0092B-C50C-407E-A947-70E740481C1C}">
                <a14:useLocalDpi xmlns:a14="http://schemas.microsoft.com/office/drawing/2010/main" val="0"/>
              </a:ext>
            </a:extLst>
          </a:blip>
          <a:srcRect l="24706" t="13445" r="24286" b="62689"/>
          <a:stretch>
            <a:fillRect/>
          </a:stretch>
        </p:blipFill>
        <p:spPr bwMode="auto">
          <a:xfrm>
            <a:off x="9228667" y="6078538"/>
            <a:ext cx="296333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0"/>
            <a:ext cx="12192000" cy="922338"/>
          </a:xfrm>
          <a:prstGeom prst="rect">
            <a:avLst/>
          </a:prstGeom>
        </p:spPr>
        <p:txBody>
          <a:bodyPr/>
          <a:lstStyle>
            <a:lvl1pPr algn="l">
              <a:defRPr>
                <a:solidFill>
                  <a:schemeClr val="bg1"/>
                </a:solidFill>
              </a:defRPr>
            </a:lvl1pPr>
          </a:lstStyle>
          <a:p>
            <a:pPr eaLnBrk="0" hangingPunct="0">
              <a:defRPr/>
            </a:pPr>
            <a:r>
              <a:rPr lang="en-US" sz="4400" dirty="0" smtClean="0">
                <a:latin typeface="+mj-lt"/>
                <a:cs typeface="ＭＳ Ｐゴシック" charset="0"/>
              </a:rPr>
              <a:t>Click to edit Master title style</a:t>
            </a:r>
            <a:endParaRPr lang="en-US" sz="4400" dirty="0">
              <a:latin typeface="+mj-lt"/>
              <a:cs typeface="ＭＳ Ｐゴシック" charset="0"/>
            </a:endParaRPr>
          </a:p>
        </p:txBody>
      </p:sp>
      <p:pic>
        <p:nvPicPr>
          <p:cNvPr id="1032" name="Picture 7"/>
          <p:cNvPicPr>
            <a:picLocks noChangeAspect="1"/>
          </p:cNvPicPr>
          <p:nvPr/>
        </p:nvPicPr>
        <p:blipFill>
          <a:blip r:embed="rId17">
            <a:extLst>
              <a:ext uri="{28A0092B-C50C-407E-A947-70E740481C1C}">
                <a14:useLocalDpi xmlns:a14="http://schemas.microsoft.com/office/drawing/2010/main" val="0"/>
              </a:ext>
            </a:extLst>
          </a:blip>
          <a:srcRect b="86555"/>
          <a:stretch>
            <a:fillRect/>
          </a:stretch>
        </p:blipFill>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p:cNvPicPr>
            <a:picLocks noChangeAspect="1"/>
          </p:cNvPicPr>
          <p:nvPr/>
        </p:nvPicPr>
        <p:blipFill>
          <a:blip r:embed="rId18">
            <a:extLst>
              <a:ext uri="{28A0092B-C50C-407E-A947-70E740481C1C}">
                <a14:useLocalDpi xmlns:a14="http://schemas.microsoft.com/office/drawing/2010/main" val="0"/>
              </a:ext>
            </a:extLst>
          </a:blip>
          <a:srcRect l="24706" t="13445" r="24286" b="62689"/>
          <a:stretch>
            <a:fillRect/>
          </a:stretch>
        </p:blipFill>
        <p:spPr bwMode="auto">
          <a:xfrm>
            <a:off x="9228667" y="6078538"/>
            <a:ext cx="296333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307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advClick="0">
    <p:fade/>
  </p:transition>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rade Gothic LT Std"/>
          <a:ea typeface="MS PGothic" pitchFamily="34" charset="-128"/>
          <a:cs typeface="Trade Gothic LT Std"/>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rade Gothic LT Std"/>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rade Gothic LT Std"/>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rade Gothic LT Std"/>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rade Gothic LT Std"/>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241301" y="1060450"/>
            <a:ext cx="1167341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Title 1"/>
          <p:cNvSpPr txBox="1">
            <a:spLocks/>
          </p:cNvSpPr>
          <p:nvPr/>
        </p:nvSpPr>
        <p:spPr>
          <a:xfrm>
            <a:off x="0" y="0"/>
            <a:ext cx="12192000" cy="922338"/>
          </a:xfrm>
          <a:prstGeom prst="rect">
            <a:avLst/>
          </a:prstGeom>
        </p:spPr>
        <p:txBody>
          <a:bodyPr/>
          <a:lstStyle>
            <a:lvl1pPr algn="l">
              <a:defRPr>
                <a:solidFill>
                  <a:schemeClr val="bg1"/>
                </a:solidFill>
              </a:defRPr>
            </a:lvl1pPr>
          </a:lstStyle>
          <a:p>
            <a:pPr>
              <a:defRPr/>
            </a:pPr>
            <a:r>
              <a:rPr lang="en-US" sz="4400" dirty="0" smtClean="0">
                <a:solidFill>
                  <a:prstClr val="white"/>
                </a:solidFill>
                <a:latin typeface="Tw Cen MT"/>
                <a:cs typeface="ＭＳ Ｐゴシック" charset="0"/>
              </a:rPr>
              <a:t>Click to edit Master title style</a:t>
            </a:r>
            <a:endParaRPr lang="en-US" sz="4400" dirty="0">
              <a:solidFill>
                <a:prstClr val="white"/>
              </a:solidFill>
              <a:latin typeface="Tw Cen MT"/>
              <a:cs typeface="ＭＳ Ｐゴシック" charset="0"/>
            </a:endParaRPr>
          </a:p>
        </p:txBody>
      </p:sp>
      <p:pic>
        <p:nvPicPr>
          <p:cNvPr id="2053" name="Picture 7"/>
          <p:cNvPicPr>
            <a:picLocks noChangeAspect="1"/>
          </p:cNvPicPr>
          <p:nvPr/>
        </p:nvPicPr>
        <p:blipFill>
          <a:blip r:embed="rId22">
            <a:extLst>
              <a:ext uri="{28A0092B-C50C-407E-A947-70E740481C1C}">
                <a14:useLocalDpi xmlns:a14="http://schemas.microsoft.com/office/drawing/2010/main" val="0"/>
              </a:ext>
            </a:extLst>
          </a:blip>
          <a:srcRect b="86555"/>
          <a:stretch>
            <a:fillRect/>
          </a:stretch>
        </p:blipFill>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p:cNvPicPr>
            <a:picLocks noChangeAspect="1"/>
          </p:cNvPicPr>
          <p:nvPr/>
        </p:nvPicPr>
        <p:blipFill>
          <a:blip r:embed="rId23">
            <a:extLst>
              <a:ext uri="{28A0092B-C50C-407E-A947-70E740481C1C}">
                <a14:useLocalDpi xmlns:a14="http://schemas.microsoft.com/office/drawing/2010/main" val="0"/>
              </a:ext>
            </a:extLst>
          </a:blip>
          <a:srcRect l="24706" t="13445" r="24286" b="62689"/>
          <a:stretch>
            <a:fillRect/>
          </a:stretch>
        </p:blipFill>
        <p:spPr bwMode="auto">
          <a:xfrm>
            <a:off x="9228667" y="6078538"/>
            <a:ext cx="296333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0"/>
            <a:ext cx="12192000" cy="922338"/>
          </a:xfrm>
          <a:prstGeom prst="rect">
            <a:avLst/>
          </a:prstGeom>
        </p:spPr>
        <p:txBody>
          <a:bodyPr/>
          <a:lstStyle>
            <a:lvl1pPr algn="l">
              <a:defRPr>
                <a:solidFill>
                  <a:schemeClr val="bg1"/>
                </a:solidFill>
              </a:defRPr>
            </a:lvl1pPr>
          </a:lstStyle>
          <a:p>
            <a:pPr>
              <a:defRPr/>
            </a:pPr>
            <a:r>
              <a:rPr lang="en-US" sz="4400" dirty="0" smtClean="0">
                <a:solidFill>
                  <a:prstClr val="white"/>
                </a:solidFill>
                <a:latin typeface="Tw Cen MT"/>
                <a:cs typeface="ＭＳ Ｐゴシック" charset="0"/>
              </a:rPr>
              <a:t>Click to edit Master title style</a:t>
            </a:r>
            <a:endParaRPr lang="en-US" sz="4400" dirty="0">
              <a:solidFill>
                <a:prstClr val="white"/>
              </a:solidFill>
              <a:latin typeface="Tw Cen MT"/>
              <a:cs typeface="ＭＳ Ｐゴシック" charset="0"/>
            </a:endParaRPr>
          </a:p>
        </p:txBody>
      </p:sp>
      <p:pic>
        <p:nvPicPr>
          <p:cNvPr id="2056" name="Picture 7"/>
          <p:cNvPicPr>
            <a:picLocks noChangeAspect="1"/>
          </p:cNvPicPr>
          <p:nvPr/>
        </p:nvPicPr>
        <p:blipFill>
          <a:blip r:embed="rId22">
            <a:extLst>
              <a:ext uri="{28A0092B-C50C-407E-A947-70E740481C1C}">
                <a14:useLocalDpi xmlns:a14="http://schemas.microsoft.com/office/drawing/2010/main" val="0"/>
              </a:ext>
            </a:extLst>
          </a:blip>
          <a:srcRect b="86555"/>
          <a:stretch>
            <a:fillRect/>
          </a:stretch>
        </p:blipFill>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p:cNvPicPr>
            <a:picLocks noChangeAspect="1"/>
          </p:cNvPicPr>
          <p:nvPr/>
        </p:nvPicPr>
        <p:blipFill>
          <a:blip r:embed="rId23">
            <a:extLst>
              <a:ext uri="{28A0092B-C50C-407E-A947-70E740481C1C}">
                <a14:useLocalDpi xmlns:a14="http://schemas.microsoft.com/office/drawing/2010/main" val="0"/>
              </a:ext>
            </a:extLst>
          </a:blip>
          <a:srcRect l="24706" t="13445" r="24286" b="62689"/>
          <a:stretch>
            <a:fillRect/>
          </a:stretch>
        </p:blipFill>
        <p:spPr bwMode="auto">
          <a:xfrm>
            <a:off x="9228667" y="6078538"/>
            <a:ext cx="296333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9437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8" r:id="rId20"/>
  </p:sldLayoutIdLst>
  <p:transition spd="slow" advClick="0">
    <p:fade/>
  </p:transition>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rade Gothic LT Std"/>
          <a:ea typeface="MS PGothic" pitchFamily="34" charset="-128"/>
          <a:cs typeface="Trade Gothic LT Std"/>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rade Gothic LT Std"/>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rade Gothic LT Std"/>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rade Gothic LT Std"/>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rade Gothic LT Std"/>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89263BB-42D8-4B1C-8FAB-CD372C47EAD2}" type="datetimeFigureOut">
              <a:rPr lang="en-US"/>
              <a:pPr>
                <a:defRPr/>
              </a:pPr>
              <a:t>1/24/2023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1F82C38-81CE-44AE-A7BB-4434F69BF9E0}" type="slidenum">
              <a:rPr lang="en-US" altLang="en-US"/>
              <a:pPr>
                <a:defRPr/>
              </a:pPr>
              <a:t>‹#›</a:t>
            </a:fld>
            <a:endParaRPr lang="en-US" altLang="en-US"/>
          </a:p>
        </p:txBody>
      </p:sp>
    </p:spTree>
    <p:extLst>
      <p:ext uri="{BB962C8B-B14F-4D97-AF65-F5344CB8AC3E}">
        <p14:creationId xmlns:p14="http://schemas.microsoft.com/office/powerpoint/2010/main" val="27765277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p>
        </p:txBody>
      </p:sp>
      <p:sp>
        <p:nvSpPr>
          <p:cNvPr id="1027" name="Freeform 11"/>
          <p:cNvSpPr>
            <a:spLocks/>
          </p:cNvSpPr>
          <p:nvPr/>
        </p:nvSpPr>
        <p:spPr bwMode="auto">
          <a:xfrm>
            <a:off x="647700" y="5938838"/>
            <a:ext cx="4921251"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14" name="Right Triangle 13"/>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033" name="Text Placeholder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F04F69B3-1CF3-4B01-86D9-3C7545D17797}" type="slidenum">
              <a:rPr lang="en-US" altLang="en-US"/>
              <a:pPr/>
              <a:t>‹#›</a:t>
            </a:fld>
            <a:endParaRPr lang="en-US" altLang="en-US"/>
          </a:p>
        </p:txBody>
      </p:sp>
    </p:spTree>
    <p:extLst>
      <p:ext uri="{BB962C8B-B14F-4D97-AF65-F5344CB8AC3E}">
        <p14:creationId xmlns:p14="http://schemas.microsoft.com/office/powerpoint/2010/main" val="35867446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anose="020B0602030504020204" pitchFamily="34" charset="0"/>
        </a:defRPr>
      </a:lvl2pPr>
      <a:lvl3pPr algn="l" rtl="0" fontAlgn="base">
        <a:spcBef>
          <a:spcPct val="0"/>
        </a:spcBef>
        <a:spcAft>
          <a:spcPct val="0"/>
        </a:spcAft>
        <a:defRPr sz="4100" b="1">
          <a:solidFill>
            <a:schemeClr val="tx2"/>
          </a:solidFill>
          <a:latin typeface="Lucida Sans Unicode" panose="020B0602030504020204" pitchFamily="34" charset="0"/>
        </a:defRPr>
      </a:lvl3pPr>
      <a:lvl4pPr algn="l" rtl="0" fontAlgn="base">
        <a:spcBef>
          <a:spcPct val="0"/>
        </a:spcBef>
        <a:spcAft>
          <a:spcPct val="0"/>
        </a:spcAft>
        <a:defRPr sz="4100" b="1">
          <a:solidFill>
            <a:schemeClr val="tx2"/>
          </a:solidFill>
          <a:latin typeface="Lucida Sans Unicode" panose="020B0602030504020204" pitchFamily="34" charset="0"/>
        </a:defRPr>
      </a:lvl4pPr>
      <a:lvl5pPr algn="l" rtl="0" fontAlgn="base">
        <a:spcBef>
          <a:spcPct val="0"/>
        </a:spcBef>
        <a:spcAft>
          <a:spcPct val="0"/>
        </a:spcAft>
        <a:defRPr sz="4100" b="1">
          <a:solidFill>
            <a:schemeClr val="tx2"/>
          </a:solidFill>
          <a:latin typeface="Lucida Sans Unicode" panose="020B0602030504020204" pitchFamily="34" charset="0"/>
        </a:defRPr>
      </a:lvl5pPr>
      <a:lvl6pPr marL="457200" algn="l" rtl="0" fontAlgn="base">
        <a:spcBef>
          <a:spcPct val="0"/>
        </a:spcBef>
        <a:spcAft>
          <a:spcPct val="0"/>
        </a:spcAft>
        <a:defRPr sz="4100" b="1">
          <a:solidFill>
            <a:schemeClr val="tx2"/>
          </a:solidFill>
          <a:latin typeface="Lucida Sans Unicode" panose="020B0602030504020204" pitchFamily="34" charset="0"/>
        </a:defRPr>
      </a:lvl6pPr>
      <a:lvl7pPr marL="914400" algn="l" rtl="0" fontAlgn="base">
        <a:spcBef>
          <a:spcPct val="0"/>
        </a:spcBef>
        <a:spcAft>
          <a:spcPct val="0"/>
        </a:spcAft>
        <a:defRPr sz="4100" b="1">
          <a:solidFill>
            <a:schemeClr val="tx2"/>
          </a:solidFill>
          <a:latin typeface="Lucida Sans Unicode" panose="020B0602030504020204" pitchFamily="34" charset="0"/>
        </a:defRPr>
      </a:lvl7pPr>
      <a:lvl8pPr marL="1371600" algn="l" rtl="0" fontAlgn="base">
        <a:spcBef>
          <a:spcPct val="0"/>
        </a:spcBef>
        <a:spcAft>
          <a:spcPct val="0"/>
        </a:spcAft>
        <a:defRPr sz="4100" b="1">
          <a:solidFill>
            <a:schemeClr val="tx2"/>
          </a:solidFill>
          <a:latin typeface="Lucida Sans Unicode" panose="020B0602030504020204" pitchFamily="34" charset="0"/>
        </a:defRPr>
      </a:lvl8pPr>
      <a:lvl9pPr marL="1828800" algn="l" rtl="0" fontAlgn="base">
        <a:spcBef>
          <a:spcPct val="0"/>
        </a:spcBef>
        <a:spcAft>
          <a:spcPct val="0"/>
        </a:spcAft>
        <a:defRPr sz="4100" b="1">
          <a:solidFill>
            <a:schemeClr val="tx2"/>
          </a:solidFill>
          <a:latin typeface="Lucida Sans Unicode" panose="020B0602030504020204" pitchFamily="34" charset="0"/>
        </a:defRPr>
      </a:lvl9pPr>
      <a:extLst/>
    </p:titleStyle>
    <p:bodyStyle>
      <a:lvl1pPr marL="365125" indent="-255588" algn="l" rtl="0" fontAlgn="base">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241301" y="1060450"/>
            <a:ext cx="11673417"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Title 1"/>
          <p:cNvSpPr txBox="1">
            <a:spLocks/>
          </p:cNvSpPr>
          <p:nvPr/>
        </p:nvSpPr>
        <p:spPr>
          <a:xfrm>
            <a:off x="0" y="0"/>
            <a:ext cx="12192000" cy="922338"/>
          </a:xfrm>
          <a:prstGeom prst="rect">
            <a:avLst/>
          </a:prstGeom>
        </p:spPr>
        <p:txBody>
          <a:bodyPr/>
          <a:lstStyle>
            <a:lvl1pPr algn="l">
              <a:defRPr>
                <a:solidFill>
                  <a:schemeClr val="bg1"/>
                </a:solidFill>
              </a:defRPr>
            </a:lvl1pPr>
          </a:lstStyle>
          <a:p>
            <a:pPr eaLnBrk="0" hangingPunct="0">
              <a:defRPr/>
            </a:pPr>
            <a:r>
              <a:rPr lang="en-US" sz="4400" dirty="0" smtClean="0">
                <a:latin typeface="+mj-lt"/>
                <a:cs typeface="ＭＳ Ｐゴシック" charset="0"/>
              </a:rPr>
              <a:t>Click to edit Master title style</a:t>
            </a:r>
            <a:endParaRPr lang="en-US" sz="4400" dirty="0">
              <a:latin typeface="+mj-lt"/>
              <a:cs typeface="ＭＳ Ｐゴシック" charset="0"/>
            </a:endParaRPr>
          </a:p>
        </p:txBody>
      </p:sp>
      <p:pic>
        <p:nvPicPr>
          <p:cNvPr id="1029" name="Picture 7"/>
          <p:cNvPicPr>
            <a:picLocks noChangeAspect="1"/>
          </p:cNvPicPr>
          <p:nvPr/>
        </p:nvPicPr>
        <p:blipFill>
          <a:blip r:embed="rId18">
            <a:extLst>
              <a:ext uri="{28A0092B-C50C-407E-A947-70E740481C1C}">
                <a14:useLocalDpi xmlns:a14="http://schemas.microsoft.com/office/drawing/2010/main" val="0"/>
              </a:ext>
            </a:extLst>
          </a:blip>
          <a:srcRect b="86555"/>
          <a:stretch>
            <a:fillRect/>
          </a:stretch>
        </p:blipFill>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4"/>
          <p:cNvPicPr>
            <a:picLocks noChangeAspect="1"/>
          </p:cNvPicPr>
          <p:nvPr/>
        </p:nvPicPr>
        <p:blipFill>
          <a:blip r:embed="rId19">
            <a:extLst>
              <a:ext uri="{28A0092B-C50C-407E-A947-70E740481C1C}">
                <a14:useLocalDpi xmlns:a14="http://schemas.microsoft.com/office/drawing/2010/main" val="0"/>
              </a:ext>
            </a:extLst>
          </a:blip>
          <a:srcRect l="24706" t="13445" r="24286" b="62689"/>
          <a:stretch>
            <a:fillRect/>
          </a:stretch>
        </p:blipFill>
        <p:spPr bwMode="auto">
          <a:xfrm>
            <a:off x="9228667" y="6078538"/>
            <a:ext cx="296333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0"/>
            <a:ext cx="12192000" cy="922338"/>
          </a:xfrm>
          <a:prstGeom prst="rect">
            <a:avLst/>
          </a:prstGeom>
        </p:spPr>
        <p:txBody>
          <a:bodyPr/>
          <a:lstStyle>
            <a:lvl1pPr algn="l">
              <a:defRPr>
                <a:solidFill>
                  <a:schemeClr val="bg1"/>
                </a:solidFill>
              </a:defRPr>
            </a:lvl1pPr>
          </a:lstStyle>
          <a:p>
            <a:pPr eaLnBrk="0" hangingPunct="0">
              <a:defRPr/>
            </a:pPr>
            <a:r>
              <a:rPr lang="en-US" sz="4400" dirty="0" smtClean="0">
                <a:latin typeface="+mj-lt"/>
                <a:cs typeface="ＭＳ Ｐゴシック" charset="0"/>
              </a:rPr>
              <a:t>Click to edit Master title style</a:t>
            </a:r>
            <a:endParaRPr lang="en-US" sz="4400" dirty="0">
              <a:latin typeface="+mj-lt"/>
              <a:cs typeface="ＭＳ Ｐゴシック" charset="0"/>
            </a:endParaRPr>
          </a:p>
        </p:txBody>
      </p:sp>
      <p:pic>
        <p:nvPicPr>
          <p:cNvPr id="1032" name="Picture 7"/>
          <p:cNvPicPr>
            <a:picLocks noChangeAspect="1"/>
          </p:cNvPicPr>
          <p:nvPr/>
        </p:nvPicPr>
        <p:blipFill>
          <a:blip r:embed="rId18">
            <a:extLst>
              <a:ext uri="{28A0092B-C50C-407E-A947-70E740481C1C}">
                <a14:useLocalDpi xmlns:a14="http://schemas.microsoft.com/office/drawing/2010/main" val="0"/>
              </a:ext>
            </a:extLst>
          </a:blip>
          <a:srcRect b="86555"/>
          <a:stretch>
            <a:fillRect/>
          </a:stretch>
        </p:blipFill>
        <p:spPr bwMode="auto">
          <a:xfrm>
            <a:off x="0" y="0"/>
            <a:ext cx="1219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p:cNvPicPr>
            <a:picLocks noChangeAspect="1"/>
          </p:cNvPicPr>
          <p:nvPr/>
        </p:nvPicPr>
        <p:blipFill>
          <a:blip r:embed="rId19">
            <a:extLst>
              <a:ext uri="{28A0092B-C50C-407E-A947-70E740481C1C}">
                <a14:useLocalDpi xmlns:a14="http://schemas.microsoft.com/office/drawing/2010/main" val="0"/>
              </a:ext>
            </a:extLst>
          </a:blip>
          <a:srcRect l="24706" t="13445" r="24286" b="62689"/>
          <a:stretch>
            <a:fillRect/>
          </a:stretch>
        </p:blipFill>
        <p:spPr bwMode="auto">
          <a:xfrm>
            <a:off x="9228667" y="6078538"/>
            <a:ext cx="296333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21704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transition spd="slow" advClick="0">
    <p:fade/>
  </p:transition>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Tw Cen MT" pitchFamily="34"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rade Gothic LT Std"/>
          <a:ea typeface="MS PGothic" pitchFamily="34" charset="-128"/>
          <a:cs typeface="Trade Gothic LT Std"/>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rade Gothic LT Std"/>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rade Gothic LT Std"/>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rade Gothic LT Std"/>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rade Gothic LT Std"/>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0.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0.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7.xml"/><Relationship Id="rId1" Type="http://schemas.openxmlformats.org/officeDocument/2006/relationships/vmlDrawing" Target="../drawings/vmlDrawing2.vml"/><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7.xml"/><Relationship Id="rId1" Type="http://schemas.openxmlformats.org/officeDocument/2006/relationships/vmlDrawing" Target="../drawings/vmlDrawing3.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7.xml"/><Relationship Id="rId1" Type="http://schemas.openxmlformats.org/officeDocument/2006/relationships/vmlDrawing" Target="../drawings/vmlDrawing4.vml"/><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3.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54.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2.png"/><Relationship Id="rId1" Type="http://schemas.openxmlformats.org/officeDocument/2006/relationships/slideLayout" Target="../slideLayouts/slideLayout39.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hyperlink" Target="mailto:cbabler@attenbabler.com" TargetMode="Externa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1.jpeg"/><Relationship Id="rId7" Type="http://schemas.openxmlformats.org/officeDocument/2006/relationships/image" Target="../media/image16.png"/><Relationship Id="rId2" Type="http://schemas.openxmlformats.org/officeDocument/2006/relationships/slideLayout" Target="../slideLayouts/slideLayout45.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18.jpeg"/><Relationship Id="rId5" Type="http://schemas.openxmlformats.org/officeDocument/2006/relationships/image" Target="../media/image15.png"/><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5.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sz="3600" dirty="0">
                <a:latin typeface="Verdana" panose="020B0604030504040204" pitchFamily="34" charset="0"/>
                <a:ea typeface="Times New Roman" panose="02020603050405020304" pitchFamily="18" charset="0"/>
                <a:cs typeface="+mj-cs"/>
              </a:rPr>
              <a:t>Key Principles and Concepts Required to Navigate Your Dairy and Feed Markets”</a:t>
            </a:r>
            <a:r>
              <a:rPr lang="en-US" sz="5400" dirty="0">
                <a:latin typeface="Times New Roman" panose="02020603050405020304" pitchFamily="18" charset="0"/>
                <a:ea typeface="Calibri" panose="020F0502020204030204" pitchFamily="34" charset="0"/>
                <a:cs typeface="+mj-cs"/>
              </a:rPr>
              <a:t/>
            </a:r>
            <a:br>
              <a:rPr lang="en-US" sz="5400" dirty="0">
                <a:latin typeface="Times New Roman" panose="02020603050405020304" pitchFamily="18" charset="0"/>
                <a:ea typeface="Calibri" panose="020F0502020204030204" pitchFamily="34" charset="0"/>
                <a:cs typeface="+mj-cs"/>
              </a:rPr>
            </a:br>
            <a:r>
              <a:rPr lang="en-US" sz="3600" dirty="0">
                <a:latin typeface="Arial" panose="020B0604020202020204" pitchFamily="34" charset="0"/>
                <a:ea typeface="Calibri" panose="020F0502020204030204" pitchFamily="34" charset="0"/>
                <a:cs typeface="Arial" panose="020B0604020202020204" pitchFamily="34" charset="0"/>
              </a:rPr>
              <a:t>Carl </a:t>
            </a:r>
            <a:r>
              <a:rPr lang="en-US" sz="3600" dirty="0" smtClean="0">
                <a:latin typeface="Arial" panose="020B0604020202020204" pitchFamily="34" charset="0"/>
                <a:ea typeface="Calibri" panose="020F0502020204030204" pitchFamily="34" charset="0"/>
                <a:cs typeface="Arial" panose="020B0604020202020204" pitchFamily="34" charset="0"/>
              </a:rPr>
              <a:t>Babler</a:t>
            </a:r>
          </a:p>
          <a:p>
            <a:r>
              <a:rPr lang="en-US" sz="3600" dirty="0" smtClean="0">
                <a:latin typeface="Arial" panose="020B0604020202020204" pitchFamily="34" charset="0"/>
                <a:cs typeface="Arial" panose="020B0604020202020204" pitchFamily="34" charset="0"/>
              </a:rPr>
              <a:t>16 January, 2023 </a:t>
            </a:r>
            <a:endParaRPr lang="en-US" dirty="0"/>
          </a:p>
        </p:txBody>
      </p:sp>
      <p:pic>
        <p:nvPicPr>
          <p:cNvPr id="5" name="Picture 4"/>
          <p:cNvPicPr>
            <a:picLocks noChangeAspect="1"/>
          </p:cNvPicPr>
          <p:nvPr/>
        </p:nvPicPr>
        <p:blipFill>
          <a:blip r:embed="rId2"/>
          <a:stretch>
            <a:fillRect/>
          </a:stretch>
        </p:blipFill>
        <p:spPr>
          <a:xfrm>
            <a:off x="209006" y="4784804"/>
            <a:ext cx="4823167" cy="1450533"/>
          </a:xfrm>
          <a:prstGeom prst="rect">
            <a:avLst/>
          </a:prstGeom>
        </p:spPr>
      </p:pic>
    </p:spTree>
    <p:extLst>
      <p:ext uri="{BB962C8B-B14F-4D97-AF65-F5344CB8AC3E}">
        <p14:creationId xmlns:p14="http://schemas.microsoft.com/office/powerpoint/2010/main" val="3536800907"/>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43840" y="231710"/>
            <a:ext cx="11016343" cy="6394579"/>
          </a:xfrm>
          <a:prstGeom prst="rect">
            <a:avLst/>
          </a:prstGeom>
        </p:spPr>
      </p:pic>
      <p:pic>
        <p:nvPicPr>
          <p:cNvPr id="5" name="Picture 4"/>
          <p:cNvPicPr>
            <a:picLocks noChangeAspect="1"/>
          </p:cNvPicPr>
          <p:nvPr/>
        </p:nvPicPr>
        <p:blipFill>
          <a:blip r:embed="rId3"/>
          <a:stretch>
            <a:fillRect/>
          </a:stretch>
        </p:blipFill>
        <p:spPr>
          <a:xfrm>
            <a:off x="243840" y="648787"/>
            <a:ext cx="4457108" cy="2405617"/>
          </a:xfrm>
          <a:prstGeom prst="rect">
            <a:avLst/>
          </a:prstGeom>
        </p:spPr>
      </p:pic>
      <p:pic>
        <p:nvPicPr>
          <p:cNvPr id="2" name="Picture 1"/>
          <p:cNvPicPr>
            <a:picLocks noChangeAspect="1"/>
          </p:cNvPicPr>
          <p:nvPr/>
        </p:nvPicPr>
        <p:blipFill>
          <a:blip r:embed="rId4"/>
          <a:stretch>
            <a:fillRect/>
          </a:stretch>
        </p:blipFill>
        <p:spPr>
          <a:xfrm>
            <a:off x="5369550" y="4832767"/>
            <a:ext cx="3560373" cy="1268078"/>
          </a:xfrm>
          <a:prstGeom prst="rect">
            <a:avLst/>
          </a:prstGeom>
        </p:spPr>
      </p:pic>
      <p:pic>
        <p:nvPicPr>
          <p:cNvPr id="3" name="Picture 2"/>
          <p:cNvPicPr>
            <a:picLocks noChangeAspect="1"/>
          </p:cNvPicPr>
          <p:nvPr/>
        </p:nvPicPr>
        <p:blipFill>
          <a:blip r:embed="rId5"/>
          <a:stretch>
            <a:fillRect/>
          </a:stretch>
        </p:blipFill>
        <p:spPr>
          <a:xfrm>
            <a:off x="66089" y="6543451"/>
            <a:ext cx="2219136" cy="499915"/>
          </a:xfrm>
          <a:prstGeom prst="rect">
            <a:avLst/>
          </a:prstGeom>
        </p:spPr>
      </p:pic>
    </p:spTree>
    <p:extLst>
      <p:ext uri="{BB962C8B-B14F-4D97-AF65-F5344CB8AC3E}">
        <p14:creationId xmlns:p14="http://schemas.microsoft.com/office/powerpoint/2010/main" val="517465083"/>
      </p:ext>
    </p:extLst>
  </p:cSld>
  <p:clrMapOvr>
    <a:masterClrMapping/>
  </p:clrMapOvr>
  <p:transition spd="slow"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1609294" cy="6594101"/>
          </a:xfrm>
          <a:prstGeom prst="rect">
            <a:avLst/>
          </a:prstGeom>
        </p:spPr>
      </p:pic>
      <p:pic>
        <p:nvPicPr>
          <p:cNvPr id="4" name="Picture 3"/>
          <p:cNvPicPr>
            <a:picLocks noChangeAspect="1"/>
          </p:cNvPicPr>
          <p:nvPr/>
        </p:nvPicPr>
        <p:blipFill>
          <a:blip r:embed="rId3"/>
          <a:stretch>
            <a:fillRect/>
          </a:stretch>
        </p:blipFill>
        <p:spPr>
          <a:xfrm>
            <a:off x="215153" y="684048"/>
            <a:ext cx="3890682" cy="2255654"/>
          </a:xfrm>
          <a:prstGeom prst="rect">
            <a:avLst/>
          </a:prstGeom>
        </p:spPr>
      </p:pic>
      <p:pic>
        <p:nvPicPr>
          <p:cNvPr id="2" name="Picture 1"/>
          <p:cNvPicPr>
            <a:picLocks noChangeAspect="1"/>
          </p:cNvPicPr>
          <p:nvPr/>
        </p:nvPicPr>
        <p:blipFill>
          <a:blip r:embed="rId4"/>
          <a:stretch>
            <a:fillRect/>
          </a:stretch>
        </p:blipFill>
        <p:spPr>
          <a:xfrm>
            <a:off x="3366579" y="4989521"/>
            <a:ext cx="3560373" cy="1268078"/>
          </a:xfrm>
          <a:prstGeom prst="rect">
            <a:avLst/>
          </a:prstGeom>
        </p:spPr>
      </p:pic>
      <p:sp>
        <p:nvSpPr>
          <p:cNvPr id="5" name="TextBox 4"/>
          <p:cNvSpPr txBox="1"/>
          <p:nvPr/>
        </p:nvSpPr>
        <p:spPr>
          <a:xfrm flipH="1">
            <a:off x="-5764" y="6488668"/>
            <a:ext cx="2166258" cy="369332"/>
          </a:xfrm>
          <a:prstGeom prst="rect">
            <a:avLst/>
          </a:prstGeom>
          <a:noFill/>
        </p:spPr>
        <p:txBody>
          <a:bodyPr wrap="square" rtlCol="0">
            <a:spAutoFit/>
          </a:bodyPr>
          <a:lstStyle/>
          <a:p>
            <a:r>
              <a:rPr lang="en-US" dirty="0" err="1" smtClean="0"/>
              <a:t>Source:FutureSourc</a:t>
            </a:r>
            <a:r>
              <a:rPr lang="en-US" dirty="0" err="1"/>
              <a:t>e</a:t>
            </a:r>
            <a:endParaRPr lang="en-US" dirty="0"/>
          </a:p>
        </p:txBody>
      </p:sp>
    </p:spTree>
    <p:extLst>
      <p:ext uri="{BB962C8B-B14F-4D97-AF65-F5344CB8AC3E}">
        <p14:creationId xmlns:p14="http://schemas.microsoft.com/office/powerpoint/2010/main" val="462760010"/>
      </p:ext>
    </p:extLst>
  </p:cSld>
  <p:clrMapOvr>
    <a:masterClrMapping/>
  </p:clrMapOvr>
  <p:transition spd="slow"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bg1"/>
                </a:solidFill>
                <a:latin typeface="Arial" panose="020B0604020202020204" pitchFamily="34" charset="0"/>
                <a:cs typeface="Arial" panose="020B0604020202020204" pitchFamily="34" charset="0"/>
              </a:rPr>
              <a:t>Key Commodity Market Principle/Concept </a:t>
            </a:r>
            <a:endParaRPr lang="en-US" sz="48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9822" y="2537460"/>
            <a:ext cx="9875738" cy="3840481"/>
          </a:xfrm>
        </p:spPr>
        <p:txBody>
          <a:bodyPr/>
          <a:lstStyle/>
          <a:p>
            <a:pPr lvl="0">
              <a:lnSpc>
                <a:spcPct val="90000"/>
              </a:lnSpc>
              <a:defRPr/>
            </a:pPr>
            <a:r>
              <a:rPr lang="en-US" altLang="en-US" sz="2800" dirty="0">
                <a:solidFill>
                  <a:prstClr val="black"/>
                </a:solidFill>
              </a:rPr>
              <a:t>Price is not Random </a:t>
            </a:r>
            <a:endParaRPr lang="en-US" altLang="en-US" sz="2800" dirty="0" smtClean="0">
              <a:solidFill>
                <a:prstClr val="black"/>
              </a:solidFill>
            </a:endParaRPr>
          </a:p>
          <a:p>
            <a:pPr lvl="0">
              <a:lnSpc>
                <a:spcPct val="90000"/>
              </a:lnSpc>
              <a:defRPr/>
            </a:pPr>
            <a:r>
              <a:rPr lang="en-US" altLang="en-US" sz="2800" dirty="0" smtClean="0">
                <a:solidFill>
                  <a:prstClr val="black"/>
                </a:solidFill>
              </a:rPr>
              <a:t>Price is not fixed, set, or mandated  </a:t>
            </a:r>
          </a:p>
          <a:p>
            <a:pPr lvl="0">
              <a:lnSpc>
                <a:spcPct val="90000"/>
              </a:lnSpc>
              <a:defRPr/>
            </a:pPr>
            <a:r>
              <a:rPr lang="en-US" altLang="en-US" sz="2800" dirty="0" smtClean="0">
                <a:solidFill>
                  <a:prstClr val="black"/>
                </a:solidFill>
              </a:rPr>
              <a:t>Price is discovered.  Buyers and Sellers, both emotional “basket cases” meet and nervously agree to a price.</a:t>
            </a:r>
          </a:p>
          <a:p>
            <a:pPr>
              <a:lnSpc>
                <a:spcPct val="90000"/>
              </a:lnSpc>
              <a:defRPr/>
            </a:pPr>
            <a:r>
              <a:rPr lang="en-US" altLang="en-US" sz="2800" dirty="0" smtClean="0">
                <a:solidFill>
                  <a:prstClr val="black"/>
                </a:solidFill>
              </a:rPr>
              <a:t>Prices relate one to another</a:t>
            </a:r>
          </a:p>
          <a:p>
            <a:pPr>
              <a:lnSpc>
                <a:spcPct val="90000"/>
              </a:lnSpc>
              <a:defRPr/>
            </a:pPr>
            <a:r>
              <a:rPr lang="en-US" altLang="en-US" sz="2800" dirty="0" smtClean="0">
                <a:solidFill>
                  <a:prstClr val="black"/>
                </a:solidFill>
              </a:rPr>
              <a:t>Price has patterns of  “Behavior”  trends, consolidation, cycles, seasonal direction, </a:t>
            </a:r>
          </a:p>
        </p:txBody>
      </p:sp>
      <p:pic>
        <p:nvPicPr>
          <p:cNvPr id="4" name="Picture 3"/>
          <p:cNvPicPr>
            <a:picLocks noChangeAspect="1"/>
          </p:cNvPicPr>
          <p:nvPr/>
        </p:nvPicPr>
        <p:blipFill>
          <a:blip r:embed="rId2"/>
          <a:stretch>
            <a:fillRect/>
          </a:stretch>
        </p:blipFill>
        <p:spPr>
          <a:xfrm>
            <a:off x="2891790" y="922338"/>
            <a:ext cx="5166360" cy="1843137"/>
          </a:xfrm>
          <a:prstGeom prst="rect">
            <a:avLst/>
          </a:prstGeom>
        </p:spPr>
      </p:pic>
    </p:spTree>
    <p:extLst>
      <p:ext uri="{BB962C8B-B14F-4D97-AF65-F5344CB8AC3E}">
        <p14:creationId xmlns:p14="http://schemas.microsoft.com/office/powerpoint/2010/main" val="31940637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9944"/>
          </a:xfrm>
        </p:spPr>
        <p:txBody>
          <a:bodyPr>
            <a:noAutofit/>
          </a:bodyPr>
          <a:lstStyle/>
          <a:p>
            <a:r>
              <a:rPr lang="en-US" b="1" dirty="0" smtClean="0"/>
              <a:t>Price has  Behavior……. </a:t>
            </a:r>
            <a:endParaRPr lang="en-US" b="1" dirty="0"/>
          </a:p>
        </p:txBody>
      </p:sp>
      <p:pic>
        <p:nvPicPr>
          <p:cNvPr id="4" name="Content Placeholder 3"/>
          <p:cNvPicPr>
            <a:picLocks noGrp="1" noChangeAspect="1"/>
          </p:cNvPicPr>
          <p:nvPr>
            <p:ph idx="1"/>
          </p:nvPr>
        </p:nvPicPr>
        <p:blipFill>
          <a:blip r:embed="rId2"/>
          <a:stretch>
            <a:fillRect/>
          </a:stretch>
        </p:blipFill>
        <p:spPr>
          <a:xfrm>
            <a:off x="409091" y="905070"/>
            <a:ext cx="10618237" cy="5595437"/>
          </a:xfrm>
          <a:prstGeom prst="rect">
            <a:avLst/>
          </a:prstGeom>
        </p:spPr>
      </p:pic>
      <p:cxnSp>
        <p:nvCxnSpPr>
          <p:cNvPr id="5" name="Straight Arrow Connector 4"/>
          <p:cNvCxnSpPr/>
          <p:nvPr/>
        </p:nvCxnSpPr>
        <p:spPr>
          <a:xfrm flipV="1">
            <a:off x="2379306" y="1334278"/>
            <a:ext cx="3517641" cy="452534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718041" y="2230016"/>
            <a:ext cx="1045028" cy="37540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23710" y="1492710"/>
            <a:ext cx="463420" cy="42360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rot="21312454">
            <a:off x="8320573" y="2679264"/>
            <a:ext cx="527179" cy="3180361"/>
          </a:xfrm>
          <a:prstGeom prst="rect">
            <a:avLst/>
          </a:prstGeom>
        </p:spPr>
      </p:pic>
      <p:sp>
        <p:nvSpPr>
          <p:cNvPr id="14" name="Right Arrow 13"/>
          <p:cNvSpPr/>
          <p:nvPr/>
        </p:nvSpPr>
        <p:spPr>
          <a:xfrm>
            <a:off x="1069008" y="56173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5718210" y="5617309"/>
            <a:ext cx="999831" cy="524301"/>
          </a:xfrm>
          <a:prstGeom prst="rect">
            <a:avLst/>
          </a:prstGeom>
        </p:spPr>
      </p:pic>
      <p:pic>
        <p:nvPicPr>
          <p:cNvPr id="16" name="Picture 15"/>
          <p:cNvPicPr>
            <a:picLocks noChangeAspect="1"/>
          </p:cNvPicPr>
          <p:nvPr/>
        </p:nvPicPr>
        <p:blipFill>
          <a:blip r:embed="rId4"/>
          <a:stretch>
            <a:fillRect/>
          </a:stretch>
        </p:blipFill>
        <p:spPr>
          <a:xfrm rot="10800000">
            <a:off x="9057114" y="5613937"/>
            <a:ext cx="999831" cy="524301"/>
          </a:xfrm>
          <a:prstGeom prst="rect">
            <a:avLst/>
          </a:prstGeom>
        </p:spPr>
      </p:pic>
      <p:sp>
        <p:nvSpPr>
          <p:cNvPr id="17" name="TextBox 16"/>
          <p:cNvSpPr txBox="1"/>
          <p:nvPr/>
        </p:nvSpPr>
        <p:spPr>
          <a:xfrm>
            <a:off x="663713" y="1642187"/>
            <a:ext cx="3474413" cy="830997"/>
          </a:xfrm>
          <a:prstGeom prst="rect">
            <a:avLst/>
          </a:prstGeom>
          <a:noFill/>
        </p:spPr>
        <p:txBody>
          <a:bodyPr wrap="none" rtlCol="0">
            <a:spAutoFit/>
          </a:bodyPr>
          <a:lstStyle/>
          <a:p>
            <a:r>
              <a:rPr lang="en-US" sz="2400" b="1" dirty="0" smtClean="0"/>
              <a:t>2023 May Cotton Futures </a:t>
            </a:r>
          </a:p>
          <a:p>
            <a:r>
              <a:rPr lang="en-US" sz="2400" b="1" dirty="0" smtClean="0"/>
              <a:t>Weekly Price History </a:t>
            </a:r>
          </a:p>
        </p:txBody>
      </p:sp>
      <p:sp>
        <p:nvSpPr>
          <p:cNvPr id="18" name="TextBox 17"/>
          <p:cNvSpPr txBox="1"/>
          <p:nvPr/>
        </p:nvSpPr>
        <p:spPr>
          <a:xfrm flipH="1">
            <a:off x="333102" y="6469455"/>
            <a:ext cx="2166258" cy="369332"/>
          </a:xfrm>
          <a:prstGeom prst="rect">
            <a:avLst/>
          </a:prstGeom>
          <a:noFill/>
        </p:spPr>
        <p:txBody>
          <a:bodyPr wrap="square" rtlCol="0">
            <a:spAutoFit/>
          </a:bodyPr>
          <a:lstStyle/>
          <a:p>
            <a:r>
              <a:rPr lang="en-US" dirty="0" err="1" smtClean="0">
                <a:solidFill>
                  <a:prstClr val="black"/>
                </a:solidFill>
                <a:latin typeface="Tw Cen MT"/>
              </a:rPr>
              <a:t>Source:FutureSourc</a:t>
            </a:r>
            <a:r>
              <a:rPr lang="en-US" dirty="0" err="1">
                <a:solidFill>
                  <a:prstClr val="black"/>
                </a:solidFill>
                <a:latin typeface="Tw Cen MT"/>
              </a:rPr>
              <a:t>e</a:t>
            </a:r>
            <a:endParaRPr lang="en-US" dirty="0">
              <a:solidFill>
                <a:prstClr val="black"/>
              </a:solidFill>
              <a:latin typeface="Tw Cen MT"/>
            </a:endParaRPr>
          </a:p>
        </p:txBody>
      </p:sp>
    </p:spTree>
    <p:extLst>
      <p:ext uri="{BB962C8B-B14F-4D97-AF65-F5344CB8AC3E}">
        <p14:creationId xmlns:p14="http://schemas.microsoft.com/office/powerpoint/2010/main" val="370629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Placeholder 1"/>
          <p:cNvSpPr>
            <a:spLocks noGrp="1"/>
          </p:cNvSpPr>
          <p:nvPr>
            <p:ph type="body" sz="quarter" idx="10"/>
          </p:nvPr>
        </p:nvSpPr>
        <p:spPr/>
        <p:txBody>
          <a:bodyPr/>
          <a:lstStyle/>
          <a:p>
            <a:r>
              <a:rPr lang="en-US" altLang="en-US" dirty="0" smtClean="0"/>
              <a:t>Price has Behavior…. </a:t>
            </a:r>
          </a:p>
        </p:txBody>
      </p:sp>
      <p:pic>
        <p:nvPicPr>
          <p:cNvPr id="1024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 y="1098551"/>
            <a:ext cx="9364981" cy="497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4" name="TextBox 5"/>
          <p:cNvSpPr txBox="1">
            <a:spLocks noChangeArrowheads="1"/>
          </p:cNvSpPr>
          <p:nvPr/>
        </p:nvSpPr>
        <p:spPr bwMode="auto">
          <a:xfrm>
            <a:off x="8069264" y="5562600"/>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latin typeface="Arial" panose="020B0604020202020204" pitchFamily="34" charset="0"/>
                <a:ea typeface="MS PGothic" panose="020B0600070205080204" pitchFamily="34" charset="-128"/>
                <a:cs typeface="Arial" panose="020B0604020202020204" pitchFamily="34" charset="0"/>
              </a:rPr>
              <a:t> </a:t>
            </a:r>
          </a:p>
        </p:txBody>
      </p:sp>
      <p:pic>
        <p:nvPicPr>
          <p:cNvPr id="102405" name="Picture 4" descr="Image result for crude o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76401"/>
            <a:ext cx="23685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Rectangle 1"/>
          <p:cNvSpPr>
            <a:spLocks noChangeArrowheads="1"/>
          </p:cNvSpPr>
          <p:nvPr/>
        </p:nvSpPr>
        <p:spPr bwMode="auto">
          <a:xfrm>
            <a:off x="1679576" y="6172200"/>
            <a:ext cx="244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1800">
                <a:solidFill>
                  <a:prstClr val="black"/>
                </a:solidFill>
                <a:latin typeface="Arial" panose="020B0604020202020204" pitchFamily="34" charset="0"/>
                <a:ea typeface="MS PGothic" panose="020B0600070205080204" pitchFamily="34" charset="-128"/>
                <a:cs typeface="Arial" panose="020B0604020202020204" pitchFamily="34" charset="0"/>
              </a:rPr>
              <a:t>Source; FutureSource</a:t>
            </a:r>
          </a:p>
        </p:txBody>
      </p:sp>
      <p:cxnSp>
        <p:nvCxnSpPr>
          <p:cNvPr id="3" name="Straight Connector 2"/>
          <p:cNvCxnSpPr/>
          <p:nvPr/>
        </p:nvCxnSpPr>
        <p:spPr>
          <a:xfrm flipV="1">
            <a:off x="8610600" y="3817939"/>
            <a:ext cx="0" cy="52387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2438400" y="2362200"/>
            <a:ext cx="5943600" cy="3276600"/>
          </a:xfrm>
          <a:prstGeom prst="line">
            <a:avLst/>
          </a:prstGeom>
        </p:spPr>
        <p:style>
          <a:lnRef idx="2">
            <a:schemeClr val="accent1"/>
          </a:lnRef>
          <a:fillRef idx="0">
            <a:schemeClr val="accent1"/>
          </a:fillRef>
          <a:effectRef idx="1">
            <a:schemeClr val="accent1"/>
          </a:effectRef>
          <a:fontRef idx="minor">
            <a:schemeClr val="tx1"/>
          </a:fontRef>
        </p:style>
      </p:cxnSp>
      <p:sp>
        <p:nvSpPr>
          <p:cNvPr id="2" name="Right Arrow 1"/>
          <p:cNvSpPr/>
          <p:nvPr/>
        </p:nvSpPr>
        <p:spPr>
          <a:xfrm rot="10800000">
            <a:off x="7704139" y="2747964"/>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Calibri"/>
            </a:endParaRPr>
          </a:p>
        </p:txBody>
      </p:sp>
      <p:cxnSp>
        <p:nvCxnSpPr>
          <p:cNvPr id="5" name="Straight Arrow Connector 4"/>
          <p:cNvCxnSpPr/>
          <p:nvPr/>
        </p:nvCxnSpPr>
        <p:spPr>
          <a:xfrm flipV="1">
            <a:off x="2590800" y="3657600"/>
            <a:ext cx="1530350" cy="1600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128637">
            <a:off x="4352925" y="2405064"/>
            <a:ext cx="15938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6029326" y="1600200"/>
            <a:ext cx="949325" cy="18669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07502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Commodity Market Prices have Behavior  </a:t>
            </a:r>
            <a:endParaRPr lang="en-US" dirty="0"/>
          </a:p>
        </p:txBody>
      </p:sp>
      <p:pic>
        <p:nvPicPr>
          <p:cNvPr id="3" name="Picture 2"/>
          <p:cNvPicPr>
            <a:picLocks noChangeAspect="1"/>
          </p:cNvPicPr>
          <p:nvPr/>
        </p:nvPicPr>
        <p:blipFill>
          <a:blip r:embed="rId2"/>
          <a:stretch>
            <a:fillRect/>
          </a:stretch>
        </p:blipFill>
        <p:spPr>
          <a:xfrm>
            <a:off x="0" y="839153"/>
            <a:ext cx="11951970" cy="5831204"/>
          </a:xfrm>
          <a:prstGeom prst="rect">
            <a:avLst/>
          </a:prstGeom>
        </p:spPr>
      </p:pic>
      <p:cxnSp>
        <p:nvCxnSpPr>
          <p:cNvPr id="5" name="Straight Arrow Connector 4"/>
          <p:cNvCxnSpPr/>
          <p:nvPr/>
        </p:nvCxnSpPr>
        <p:spPr>
          <a:xfrm flipV="1">
            <a:off x="240030" y="1988820"/>
            <a:ext cx="491490" cy="43776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209800" y="1866900"/>
            <a:ext cx="491490" cy="43776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rot="9534226">
            <a:off x="1049333" y="2208998"/>
            <a:ext cx="774259" cy="4387257"/>
          </a:xfrm>
          <a:prstGeom prst="rect">
            <a:avLst/>
          </a:prstGeom>
        </p:spPr>
      </p:pic>
      <p:pic>
        <p:nvPicPr>
          <p:cNvPr id="12" name="Picture 11"/>
          <p:cNvPicPr>
            <a:picLocks noChangeAspect="1"/>
          </p:cNvPicPr>
          <p:nvPr/>
        </p:nvPicPr>
        <p:blipFill>
          <a:blip r:embed="rId4"/>
          <a:stretch>
            <a:fillRect/>
          </a:stretch>
        </p:blipFill>
        <p:spPr>
          <a:xfrm>
            <a:off x="2455545" y="1908175"/>
            <a:ext cx="2310584" cy="4377307"/>
          </a:xfrm>
          <a:prstGeom prst="rect">
            <a:avLst/>
          </a:prstGeom>
        </p:spPr>
      </p:pic>
      <p:cxnSp>
        <p:nvCxnSpPr>
          <p:cNvPr id="14" name="Straight Connector 13"/>
          <p:cNvCxnSpPr/>
          <p:nvPr/>
        </p:nvCxnSpPr>
        <p:spPr>
          <a:xfrm>
            <a:off x="4191000" y="5170806"/>
            <a:ext cx="3798570" cy="8001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4136564" y="6207516"/>
            <a:ext cx="3853006" cy="164606"/>
          </a:xfrm>
          <a:prstGeom prst="rect">
            <a:avLst/>
          </a:prstGeom>
        </p:spPr>
      </p:pic>
      <p:pic>
        <p:nvPicPr>
          <p:cNvPr id="18" name="Picture 17"/>
          <p:cNvPicPr>
            <a:picLocks noChangeAspect="1"/>
          </p:cNvPicPr>
          <p:nvPr/>
        </p:nvPicPr>
        <p:blipFill>
          <a:blip r:embed="rId3"/>
          <a:stretch>
            <a:fillRect/>
          </a:stretch>
        </p:blipFill>
        <p:spPr>
          <a:xfrm rot="356296">
            <a:off x="7751587" y="1580251"/>
            <a:ext cx="774259" cy="4627265"/>
          </a:xfrm>
          <a:prstGeom prst="rect">
            <a:avLst/>
          </a:prstGeom>
        </p:spPr>
      </p:pic>
      <p:sp>
        <p:nvSpPr>
          <p:cNvPr id="19" name="TextBox 18"/>
          <p:cNvSpPr txBox="1"/>
          <p:nvPr/>
        </p:nvSpPr>
        <p:spPr>
          <a:xfrm>
            <a:off x="8366760" y="4114800"/>
            <a:ext cx="3144545" cy="1569660"/>
          </a:xfrm>
          <a:prstGeom prst="rect">
            <a:avLst/>
          </a:prstGeom>
          <a:noFill/>
        </p:spPr>
        <p:txBody>
          <a:bodyPr wrap="square" rtlCol="0">
            <a:spAutoFit/>
          </a:bodyPr>
          <a:lstStyle/>
          <a:p>
            <a:r>
              <a:rPr lang="en-US" sz="4800" b="1" dirty="0" smtClean="0"/>
              <a:t>What Next</a:t>
            </a:r>
          </a:p>
          <a:p>
            <a:r>
              <a:rPr lang="en-US" sz="4800" b="1" dirty="0"/>
              <a:t> </a:t>
            </a:r>
            <a:r>
              <a:rPr lang="en-US" sz="4800" b="1" dirty="0" smtClean="0"/>
              <a:t>       ?</a:t>
            </a:r>
            <a:endParaRPr lang="en-US" sz="4800" b="1" dirty="0"/>
          </a:p>
        </p:txBody>
      </p:sp>
      <p:sp>
        <p:nvSpPr>
          <p:cNvPr id="13" name="TextBox 12"/>
          <p:cNvSpPr txBox="1"/>
          <p:nvPr/>
        </p:nvSpPr>
        <p:spPr>
          <a:xfrm flipH="1">
            <a:off x="43542" y="1338251"/>
            <a:ext cx="2166258" cy="369332"/>
          </a:xfrm>
          <a:prstGeom prst="rect">
            <a:avLst/>
          </a:prstGeom>
          <a:noFill/>
        </p:spPr>
        <p:txBody>
          <a:bodyPr wrap="square" rtlCol="0">
            <a:spAutoFit/>
          </a:bodyPr>
          <a:lstStyle/>
          <a:p>
            <a:r>
              <a:rPr lang="en-US" dirty="0" err="1" smtClean="0"/>
              <a:t>Source:FutureSourc</a:t>
            </a:r>
            <a:r>
              <a:rPr lang="en-US" dirty="0" err="1"/>
              <a:t>e</a:t>
            </a:r>
            <a:endParaRPr lang="en-US" dirty="0"/>
          </a:p>
        </p:txBody>
      </p:sp>
    </p:spTree>
    <p:extLst>
      <p:ext uri="{BB962C8B-B14F-4D97-AF65-F5344CB8AC3E}">
        <p14:creationId xmlns:p14="http://schemas.microsoft.com/office/powerpoint/2010/main" val="148293163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1000"/>
                                        <p:tgtEl>
                                          <p:spTgt spid="19">
                                            <p:txEl>
                                              <p:pRg st="0" end="0"/>
                                            </p:txEl>
                                          </p:spTgt>
                                        </p:tgtEl>
                                      </p:cBhvr>
                                    </p:animEffect>
                                    <p:anim calcmode="lin" valueType="num">
                                      <p:cBhvr>
                                        <p:cTn id="4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fade">
                                      <p:cBhvr>
                                        <p:cTn id="46" dur="1000"/>
                                        <p:tgtEl>
                                          <p:spTgt spid="19">
                                            <p:txEl>
                                              <p:pRg st="1" end="1"/>
                                            </p:txEl>
                                          </p:spTgt>
                                        </p:tgtEl>
                                      </p:cBhvr>
                                    </p:animEffect>
                                    <p:anim calcmode="lin" valueType="num">
                                      <p:cBhvr>
                                        <p:cTn id="47"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922338"/>
          </a:xfrm>
        </p:spPr>
        <p:txBody>
          <a:bodyPr/>
          <a:lstStyle/>
          <a:p>
            <a:r>
              <a:rPr lang="en-US" dirty="0" smtClean="0">
                <a:solidFill>
                  <a:schemeClr val="bg1"/>
                </a:solidFill>
              </a:rPr>
              <a:t>Patterns of the Past Repeat Themselves </a:t>
            </a:r>
            <a:endParaRPr lang="en-US" dirty="0">
              <a:solidFill>
                <a:schemeClr val="bg1"/>
              </a:solidFill>
            </a:endParaRPr>
          </a:p>
        </p:txBody>
      </p:sp>
      <p:pic>
        <p:nvPicPr>
          <p:cNvPr id="4" name="Content Placeholder 3"/>
          <p:cNvPicPr>
            <a:picLocks noGrp="1" noChangeAspect="1"/>
          </p:cNvPicPr>
          <p:nvPr>
            <p:ph idx="4294967295"/>
          </p:nvPr>
        </p:nvPicPr>
        <p:blipFill>
          <a:blip r:embed="rId2"/>
          <a:stretch>
            <a:fillRect/>
          </a:stretch>
        </p:blipFill>
        <p:spPr>
          <a:xfrm>
            <a:off x="665132" y="705393"/>
            <a:ext cx="10281542" cy="5834744"/>
          </a:xfrm>
          <a:prstGeom prst="rect">
            <a:avLst/>
          </a:prstGeom>
        </p:spPr>
      </p:pic>
      <p:cxnSp>
        <p:nvCxnSpPr>
          <p:cNvPr id="6" name="Straight Connector 5"/>
          <p:cNvCxnSpPr/>
          <p:nvPr/>
        </p:nvCxnSpPr>
        <p:spPr>
          <a:xfrm flipV="1">
            <a:off x="1149531" y="4763589"/>
            <a:ext cx="8038012" cy="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210491" y="5904411"/>
            <a:ext cx="7968343"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874671" y="1166177"/>
            <a:ext cx="1826472" cy="282179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984456" y="1287211"/>
            <a:ext cx="1719221" cy="2700762"/>
          </a:xfrm>
          <a:prstGeom prst="rect">
            <a:avLst/>
          </a:prstGeom>
        </p:spPr>
      </p:pic>
      <p:cxnSp>
        <p:nvCxnSpPr>
          <p:cNvPr id="12" name="Straight Arrow Connector 11"/>
          <p:cNvCxnSpPr/>
          <p:nvPr/>
        </p:nvCxnSpPr>
        <p:spPr>
          <a:xfrm>
            <a:off x="8918195" y="1490488"/>
            <a:ext cx="920570" cy="4264555"/>
          </a:xfrm>
          <a:prstGeom prst="straightConnector1">
            <a:avLst/>
          </a:prstGeom>
          <a:ln w="57150">
            <a:prstDash val="dashDot"/>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152068" y="5016026"/>
            <a:ext cx="569387" cy="923330"/>
          </a:xfrm>
          <a:prstGeom prst="rect">
            <a:avLst/>
          </a:prstGeom>
          <a:noFill/>
        </p:spPr>
        <p:txBody>
          <a:bodyPr wrap="none" rtlCol="0">
            <a:spAutoFit/>
          </a:bodyPr>
          <a:lstStyle/>
          <a:p>
            <a:r>
              <a:rPr lang="en-US" sz="5400" dirty="0" smtClean="0">
                <a:latin typeface="Arial" panose="020B0604020202020204" pitchFamily="34" charset="0"/>
                <a:cs typeface="Arial" panose="020B0604020202020204" pitchFamily="34" charset="0"/>
              </a:rPr>
              <a:t>?</a:t>
            </a:r>
            <a:endParaRPr lang="en-US" sz="5400" dirty="0">
              <a:latin typeface="Arial" panose="020B0604020202020204" pitchFamily="34" charset="0"/>
              <a:cs typeface="Arial" panose="020B0604020202020204" pitchFamily="34" charset="0"/>
            </a:endParaRPr>
          </a:p>
        </p:txBody>
      </p:sp>
      <p:cxnSp>
        <p:nvCxnSpPr>
          <p:cNvPr id="17" name="Straight Arrow Connector 16"/>
          <p:cNvCxnSpPr/>
          <p:nvPr/>
        </p:nvCxnSpPr>
        <p:spPr>
          <a:xfrm>
            <a:off x="3037678" y="1287211"/>
            <a:ext cx="1062446" cy="434293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58537" y="38362"/>
            <a:ext cx="9161417" cy="584775"/>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Monthly Continuous Corn Futures Price Chart</a:t>
            </a:r>
            <a:endParaRPr lang="en-US" sz="3200" dirty="0">
              <a:latin typeface="Arial" panose="020B0604020202020204" pitchFamily="34" charset="0"/>
              <a:cs typeface="Arial" panose="020B0604020202020204" pitchFamily="34" charset="0"/>
            </a:endParaRPr>
          </a:p>
        </p:txBody>
      </p:sp>
      <p:sp>
        <p:nvSpPr>
          <p:cNvPr id="3" name="TextBox 2"/>
          <p:cNvSpPr txBox="1"/>
          <p:nvPr/>
        </p:nvSpPr>
        <p:spPr>
          <a:xfrm flipH="1">
            <a:off x="594359" y="6479177"/>
            <a:ext cx="2166258" cy="369332"/>
          </a:xfrm>
          <a:prstGeom prst="rect">
            <a:avLst/>
          </a:prstGeom>
          <a:noFill/>
        </p:spPr>
        <p:txBody>
          <a:bodyPr wrap="square" rtlCol="0">
            <a:spAutoFit/>
          </a:bodyPr>
          <a:lstStyle/>
          <a:p>
            <a:r>
              <a:rPr lang="en-US" dirty="0" err="1" smtClean="0"/>
              <a:t>Source:FutureSourc</a:t>
            </a:r>
            <a:r>
              <a:rPr lang="en-US" dirty="0" err="1"/>
              <a:t>e</a:t>
            </a:r>
            <a:endParaRPr lang="en-US" dirty="0"/>
          </a:p>
        </p:txBody>
      </p:sp>
    </p:spTree>
    <p:extLst>
      <p:ext uri="{BB962C8B-B14F-4D97-AF65-F5344CB8AC3E}">
        <p14:creationId xmlns:p14="http://schemas.microsoft.com/office/powerpoint/2010/main" val="3042102920"/>
      </p:ext>
    </p:extLst>
  </p:cSld>
  <p:clrMapOvr>
    <a:masterClrMapping/>
  </p:clrMapOvr>
  <p:transition spd="slow"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6320" y="235163"/>
            <a:ext cx="9622972" cy="6490203"/>
          </a:xfrm>
          <a:prstGeom prst="rect">
            <a:avLst/>
          </a:prstGeom>
        </p:spPr>
      </p:pic>
    </p:spTree>
    <p:extLst>
      <p:ext uri="{BB962C8B-B14F-4D97-AF65-F5344CB8AC3E}">
        <p14:creationId xmlns:p14="http://schemas.microsoft.com/office/powerpoint/2010/main" val="358447180"/>
      </p:ext>
    </p:extLst>
  </p:cSld>
  <p:clrMapOvr>
    <a:masterClrMapping/>
  </p:clrMapOvr>
  <p:transition spd="slow"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2209800" y="1635125"/>
          <a:ext cx="8077200" cy="4256088"/>
        </p:xfrm>
        <a:graphic>
          <a:graphicData uri="http://schemas.openxmlformats.org/presentationml/2006/ole">
            <mc:AlternateContent xmlns:mc="http://schemas.openxmlformats.org/markup-compatibility/2006">
              <mc:Choice xmlns:v="urn:schemas-microsoft-com:vml" Requires="v">
                <p:oleObj spid="_x0000_s2090" name="Chart" r:id="rId3" imgW="4867351" imgH="3410102" progId="Excel.Chart.8">
                  <p:embed/>
                </p:oleObj>
              </mc:Choice>
              <mc:Fallback>
                <p:oleObj name="Chart" r:id="rId3" imgW="4867351" imgH="3410102" progId="Excel.Chart.8">
                  <p:embed/>
                  <p:pic>
                    <p:nvPicPr>
                      <p:cNvPr id="1229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35125"/>
                        <a:ext cx="80772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1" name="Text Box 3"/>
          <p:cNvSpPr txBox="1">
            <a:spLocks noChangeArrowheads="1"/>
          </p:cNvSpPr>
          <p:nvPr/>
        </p:nvSpPr>
        <p:spPr bwMode="auto">
          <a:xfrm>
            <a:off x="3146426" y="838200"/>
            <a:ext cx="6454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400">
                <a:solidFill>
                  <a:srgbClr val="44B9E8"/>
                </a:solidFill>
                <a:latin typeface="Tahoma" panose="020B0604030504040204" pitchFamily="34" charset="0"/>
              </a:rPr>
              <a:t>SEASON PRICE PATTERN</a:t>
            </a:r>
          </a:p>
        </p:txBody>
      </p:sp>
      <p:sp>
        <p:nvSpPr>
          <p:cNvPr id="2" name="Rectangle 1"/>
          <p:cNvSpPr/>
          <p:nvPr/>
        </p:nvSpPr>
        <p:spPr>
          <a:xfrm>
            <a:off x="8206740" y="4880610"/>
            <a:ext cx="1257300" cy="9029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298180" y="5463540"/>
            <a:ext cx="1205779" cy="369332"/>
          </a:xfrm>
          <a:prstGeom prst="rect">
            <a:avLst/>
          </a:prstGeom>
          <a:noFill/>
        </p:spPr>
        <p:txBody>
          <a:bodyPr wrap="none" rtlCol="0">
            <a:spAutoFit/>
          </a:bodyPr>
          <a:lstStyle/>
          <a:p>
            <a:r>
              <a:rPr lang="en-US" b="1" dirty="0" smtClean="0"/>
              <a:t>Buy Zone</a:t>
            </a:r>
            <a:endParaRPr lang="en-US" b="1" dirty="0"/>
          </a:p>
        </p:txBody>
      </p:sp>
    </p:spTree>
    <p:extLst>
      <p:ext uri="{BB962C8B-B14F-4D97-AF65-F5344CB8AC3E}">
        <p14:creationId xmlns:p14="http://schemas.microsoft.com/office/powerpoint/2010/main" val="53096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2743201" y="1295400"/>
          <a:ext cx="7281863" cy="4446588"/>
        </p:xfrm>
        <a:graphic>
          <a:graphicData uri="http://schemas.openxmlformats.org/presentationml/2006/ole">
            <mc:AlternateContent xmlns:mc="http://schemas.openxmlformats.org/markup-compatibility/2006">
              <mc:Choice xmlns:v="urn:schemas-microsoft-com:vml" Requires="v">
                <p:oleObj spid="_x0000_s3114" name="Chart" r:id="rId3" imgW="4876800" imgH="3419551" progId="Excel.Chart.8">
                  <p:embed/>
                </p:oleObj>
              </mc:Choice>
              <mc:Fallback>
                <p:oleObj name="Chart" r:id="rId3" imgW="4876800" imgH="3419551" progId="Excel.Chart.8">
                  <p:embed/>
                  <p:pic>
                    <p:nvPicPr>
                      <p:cNvPr id="174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1295400"/>
                        <a:ext cx="7281863"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ext Box 3"/>
          <p:cNvSpPr txBox="1">
            <a:spLocks noChangeArrowheads="1"/>
          </p:cNvSpPr>
          <p:nvPr/>
        </p:nvSpPr>
        <p:spPr bwMode="auto">
          <a:xfrm>
            <a:off x="2895601" y="152400"/>
            <a:ext cx="639835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4400">
                <a:solidFill>
                  <a:srgbClr val="44B9E8"/>
                </a:solidFill>
                <a:latin typeface="Tahoma" panose="020B0604030504040204" pitchFamily="34" charset="0"/>
              </a:rPr>
              <a:t>SEASON PRICE PATTERN</a:t>
            </a:r>
          </a:p>
          <a:p>
            <a:pPr fontAlgn="base">
              <a:spcBef>
                <a:spcPct val="0"/>
              </a:spcBef>
              <a:spcAft>
                <a:spcPct val="0"/>
              </a:spcAft>
            </a:pPr>
            <a:endParaRPr lang="en-US" altLang="en-US" sz="4400">
              <a:solidFill>
                <a:srgbClr val="44B9E8"/>
              </a:solidFill>
              <a:latin typeface="Tahoma" panose="020B0604030504040204" pitchFamily="34" charset="0"/>
            </a:endParaRPr>
          </a:p>
        </p:txBody>
      </p:sp>
      <p:pic>
        <p:nvPicPr>
          <p:cNvPr id="2" name="Picture 1"/>
          <p:cNvPicPr>
            <a:picLocks noChangeAspect="1"/>
          </p:cNvPicPr>
          <p:nvPr/>
        </p:nvPicPr>
        <p:blipFill>
          <a:blip r:embed="rId5"/>
          <a:stretch>
            <a:fillRect/>
          </a:stretch>
        </p:blipFill>
        <p:spPr>
          <a:xfrm>
            <a:off x="3943271" y="4678187"/>
            <a:ext cx="1097357" cy="1063801"/>
          </a:xfrm>
          <a:prstGeom prst="rect">
            <a:avLst/>
          </a:prstGeom>
        </p:spPr>
      </p:pic>
      <p:sp>
        <p:nvSpPr>
          <p:cNvPr id="3" name="TextBox 2"/>
          <p:cNvSpPr txBox="1"/>
          <p:nvPr/>
        </p:nvSpPr>
        <p:spPr>
          <a:xfrm>
            <a:off x="3852190" y="5210087"/>
            <a:ext cx="1279517" cy="369332"/>
          </a:xfrm>
          <a:prstGeom prst="rect">
            <a:avLst/>
          </a:prstGeom>
          <a:noFill/>
        </p:spPr>
        <p:txBody>
          <a:bodyPr wrap="none" rtlCol="0">
            <a:spAutoFit/>
          </a:bodyPr>
          <a:lstStyle/>
          <a:p>
            <a:r>
              <a:rPr lang="en-US" b="1" dirty="0" smtClean="0"/>
              <a:t>Buy Zone </a:t>
            </a:r>
            <a:endParaRPr lang="en-US" b="1" dirty="0"/>
          </a:p>
        </p:txBody>
      </p:sp>
      <p:pic>
        <p:nvPicPr>
          <p:cNvPr id="4" name="Picture 3"/>
          <p:cNvPicPr>
            <a:picLocks noChangeAspect="1"/>
          </p:cNvPicPr>
          <p:nvPr/>
        </p:nvPicPr>
        <p:blipFill>
          <a:blip r:embed="rId6"/>
          <a:stretch>
            <a:fillRect/>
          </a:stretch>
        </p:blipFill>
        <p:spPr>
          <a:xfrm>
            <a:off x="8349672" y="4675096"/>
            <a:ext cx="879629" cy="1066892"/>
          </a:xfrm>
          <a:prstGeom prst="rect">
            <a:avLst/>
          </a:prstGeom>
        </p:spPr>
      </p:pic>
      <p:sp>
        <p:nvSpPr>
          <p:cNvPr id="5" name="Rectangle 4"/>
          <p:cNvSpPr/>
          <p:nvPr/>
        </p:nvSpPr>
        <p:spPr>
          <a:xfrm>
            <a:off x="8148926" y="5215684"/>
            <a:ext cx="1281120" cy="369332"/>
          </a:xfrm>
          <a:prstGeom prst="rect">
            <a:avLst/>
          </a:prstGeom>
        </p:spPr>
        <p:txBody>
          <a:bodyPr wrap="none">
            <a:spAutoFit/>
          </a:bodyPr>
          <a:lstStyle/>
          <a:p>
            <a:pPr lvl="0"/>
            <a:r>
              <a:rPr lang="en-US" b="1" dirty="0">
                <a:solidFill>
                  <a:prstClr val="black"/>
                </a:solidFill>
              </a:rPr>
              <a:t>Buy Zone </a:t>
            </a:r>
          </a:p>
        </p:txBody>
      </p:sp>
    </p:spTree>
    <p:extLst>
      <p:ext uri="{BB962C8B-B14F-4D97-AF65-F5344CB8AC3E}">
        <p14:creationId xmlns:p14="http://schemas.microsoft.com/office/powerpoint/2010/main" val="15737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l" eaLnBrk="1" hangingPunct="1"/>
            <a:r>
              <a:rPr lang="en-US" altLang="en-US" sz="4100">
                <a:solidFill>
                  <a:schemeClr val="bg1"/>
                </a:solidFill>
                <a:latin typeface="Trade Gothic LT Std"/>
              </a:rPr>
              <a:t>Risk Disclosure</a:t>
            </a:r>
          </a:p>
        </p:txBody>
      </p:sp>
      <p:sp>
        <p:nvSpPr>
          <p:cNvPr id="33795" name="Rectangle 1"/>
          <p:cNvSpPr>
            <a:spLocks noGrp="1" noChangeArrowheads="1"/>
          </p:cNvSpPr>
          <p:nvPr>
            <p:ph idx="1"/>
          </p:nvPr>
        </p:nvSpPr>
        <p:spPr>
          <a:xfrm>
            <a:off x="2008188" y="1082675"/>
            <a:ext cx="8229600" cy="5816600"/>
          </a:xfrm>
        </p:spPr>
        <p:txBody>
          <a:bodyPr vert="horz" wrap="square" lIns="91414" tIns="45707" rIns="91414" bIns="45707" numCol="1" anchor="ctr" anchorCtr="0" compatLnSpc="1">
            <a:prstTxWarp prst="textNoShape">
              <a:avLst/>
            </a:prstTxWarp>
            <a:spAutoFit/>
          </a:bodyPr>
          <a:lstStyle/>
          <a:p>
            <a:pPr marL="0" indent="0" eaLnBrk="1" hangingPunct="1">
              <a:spcBef>
                <a:spcPct val="0"/>
              </a:spcBef>
              <a:buNone/>
            </a:pPr>
            <a:r>
              <a:rPr lang="en-US" altLang="en-US" sz="1600">
                <a:latin typeface="Arial" panose="020B0604020202020204" pitchFamily="34" charset="0"/>
                <a:ea typeface="Times New Roman" panose="02020603050405020304" pitchFamily="18" charset="0"/>
                <a:cs typeface="Arial" panose="020B0604020202020204" pitchFamily="34" charset="0"/>
              </a:rPr>
              <a:t>Risk in purchasing options is the option premium paid plus transaction.  Selling futures and/or options leaves you vulnerable to unlimited risk.  Atten Babler Commodities LLC uses sources that they believe to be reliable, but they cannot warrant the accuracy of any of the data included in this report.  Past performance is not indicative of future results. Unless otherwise stated the information contained herein is meant for educational purposes only and is not a solicitation to buy futures or options.</a:t>
            </a:r>
          </a:p>
          <a:p>
            <a:pPr marL="0" indent="0" eaLnBrk="1" hangingPunct="1">
              <a:spcBef>
                <a:spcPct val="0"/>
              </a:spcBef>
              <a:buNone/>
            </a:pPr>
            <a:endParaRPr lang="en-US" altLang="en-US" sz="1600">
              <a:latin typeface="Arial" panose="020B0604020202020204" pitchFamily="34" charset="0"/>
              <a:ea typeface="Times New Roman" panose="02020603050405020304" pitchFamily="18" charset="0"/>
              <a:cs typeface="Arial" panose="020B0604020202020204" pitchFamily="34" charset="0"/>
            </a:endParaRPr>
          </a:p>
          <a:p>
            <a:pPr marL="0" indent="0" eaLnBrk="1" hangingPunct="1">
              <a:spcBef>
                <a:spcPct val="0"/>
              </a:spcBef>
              <a:buNone/>
            </a:pPr>
            <a:r>
              <a:rPr lang="en-US" altLang="en-US" sz="1600">
                <a:latin typeface="Arial" panose="020B0604020202020204" pitchFamily="34" charset="0"/>
                <a:ea typeface="Times New Roman" panose="02020603050405020304" pitchFamily="18" charset="0"/>
                <a:cs typeface="Arial" panose="020B0604020202020204" pitchFamily="34" charset="0"/>
              </a:rPr>
              <a:t>Transaction Cost used throughout this presentation is commission plus fees.</a:t>
            </a:r>
          </a:p>
          <a:p>
            <a:pPr marL="0" indent="0" eaLnBrk="1" hangingPunct="1">
              <a:spcBef>
                <a:spcPct val="0"/>
              </a:spcBef>
              <a:buNone/>
            </a:pPr>
            <a:endParaRPr lang="en-US" altLang="en-US" sz="1600">
              <a:latin typeface="Arial" panose="020B0604020202020204" pitchFamily="34" charset="0"/>
              <a:ea typeface="Times New Roman" panose="02020603050405020304" pitchFamily="18" charset="0"/>
              <a:cs typeface="Arial" panose="020B0604020202020204" pitchFamily="34" charset="0"/>
            </a:endParaRPr>
          </a:p>
          <a:p>
            <a:pPr marL="0" indent="0" eaLnBrk="1" hangingPunct="1">
              <a:spcBef>
                <a:spcPct val="0"/>
              </a:spcBef>
              <a:buNone/>
            </a:pPr>
            <a:r>
              <a:rPr lang="en-US" altLang="en-US" sz="1600">
                <a:latin typeface="Arial" panose="020B0604020202020204" pitchFamily="34" charset="0"/>
                <a:ea typeface="Times New Roman" panose="02020603050405020304" pitchFamily="18" charset="0"/>
                <a:cs typeface="Arial" panose="020B0604020202020204" pitchFamily="34" charset="0"/>
              </a:rPr>
              <a:t>For customers trading options, these futures charts are presented for informational purposes only.  They are intended to show how investing in options can depend on the underlying futures prices; specifically, whether or not an option purchaser is buying an in-the-money, at-the-money, or out-of-the money option.  Furthermore, the purchaser will be able to determine whether or not to exercise his right on an option depending on how the option’s strike price compares to the underlying future’s price.  The futures charts are not intended to imply that option prices move in tandem with futures prices.  In fact, option prices may only move a fraction of the price move  in the underlying futures.  In some cases, the option may not move at all or even move in the opposite direction of the underlying futures contract. The author of this piece currently hedges for his own account and has financial interest in the following derivative products mentioned within: corn, soybean, lean hogs and natural gas.</a:t>
            </a:r>
          </a:p>
          <a:p>
            <a:pPr marL="0" indent="0" eaLnBrk="1" hangingPunct="1">
              <a:spcBef>
                <a:spcPct val="0"/>
              </a:spcBef>
              <a:buNone/>
            </a:pPr>
            <a:endParaRPr lang="en-US" altLang="en-US" sz="1800">
              <a:latin typeface="Arial" panose="020B0604020202020204" pitchFamily="34" charset="0"/>
              <a:ea typeface="Times New Roman" panose="02020603050405020304" pitchFamily="18" charset="0"/>
              <a:cs typeface="Arial" panose="020B0604020202020204" pitchFamily="34" charset="0"/>
            </a:endParaRPr>
          </a:p>
          <a:p>
            <a:pPr marL="0" indent="0" eaLnBrk="1" hangingPunct="1">
              <a:spcBef>
                <a:spcPct val="0"/>
              </a:spcBef>
              <a:buNone/>
            </a:pPr>
            <a:endParaRPr lang="en-US" altLang="en-US" sz="180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05740867"/>
      </p:ext>
    </p:extLst>
  </p:cSld>
  <p:clrMapOvr>
    <a:masterClrMapping/>
  </p:clrMapOvr>
  <p:transition spd="slow"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9024" y="64654"/>
            <a:ext cx="10213736" cy="5971247"/>
          </a:xfrm>
          <a:prstGeom prst="rect">
            <a:avLst/>
          </a:prstGeom>
        </p:spPr>
      </p:pic>
      <p:sp>
        <p:nvSpPr>
          <p:cNvPr id="3" name="TextBox 2"/>
          <p:cNvSpPr txBox="1"/>
          <p:nvPr/>
        </p:nvSpPr>
        <p:spPr>
          <a:xfrm>
            <a:off x="1108363" y="1025236"/>
            <a:ext cx="4405746" cy="2308324"/>
          </a:xfrm>
          <a:prstGeom prst="rect">
            <a:avLst/>
          </a:prstGeom>
          <a:noFill/>
        </p:spPr>
        <p:txBody>
          <a:bodyPr wrap="square" rtlCol="0">
            <a:spAutoFit/>
          </a:bodyPr>
          <a:lstStyle/>
          <a:p>
            <a:r>
              <a:rPr lang="en-US" sz="4000" b="1" dirty="0" smtClean="0"/>
              <a:t>Seasonality???</a:t>
            </a:r>
          </a:p>
          <a:p>
            <a:r>
              <a:rPr lang="en-US" sz="3200" b="1" dirty="0" smtClean="0">
                <a:latin typeface="Arial" panose="020B0604020202020204" pitchFamily="34" charset="0"/>
                <a:cs typeface="Arial" panose="020B0604020202020204" pitchFamily="34" charset="0"/>
              </a:rPr>
              <a:t>First Market Consideration</a:t>
            </a:r>
            <a:endParaRPr lang="en-US" sz="3600" b="1" dirty="0" smtClean="0">
              <a:latin typeface="Arial" panose="020B0604020202020204" pitchFamily="34" charset="0"/>
              <a:cs typeface="Arial" panose="020B0604020202020204" pitchFamily="34" charset="0"/>
            </a:endParaRPr>
          </a:p>
          <a:p>
            <a:r>
              <a:rPr lang="en-US" sz="3600" b="1" dirty="0" smtClean="0">
                <a:latin typeface="Arial" panose="020B0604020202020204" pitchFamily="34" charset="0"/>
                <a:cs typeface="Arial" panose="020B0604020202020204" pitchFamily="34" charset="0"/>
              </a:rPr>
              <a:t>Trust Required</a:t>
            </a:r>
            <a:r>
              <a:rPr lang="en-US" sz="4000" b="1" dirty="0" smtClean="0"/>
              <a:t> </a:t>
            </a:r>
            <a:endParaRPr lang="en-US" sz="4000" b="1" dirty="0"/>
          </a:p>
        </p:txBody>
      </p:sp>
      <p:sp>
        <p:nvSpPr>
          <p:cNvPr id="4" name="Rectangle 3"/>
          <p:cNvSpPr/>
          <p:nvPr/>
        </p:nvSpPr>
        <p:spPr>
          <a:xfrm>
            <a:off x="2872510" y="5310909"/>
            <a:ext cx="566544" cy="108065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19637" y="2410691"/>
            <a:ext cx="490248" cy="38792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89295" y="5666570"/>
            <a:ext cx="1279517" cy="369332"/>
          </a:xfrm>
          <a:prstGeom prst="rect">
            <a:avLst/>
          </a:prstGeom>
          <a:solidFill>
            <a:srgbClr val="FFFF00"/>
          </a:solidFill>
        </p:spPr>
        <p:txBody>
          <a:bodyPr wrap="none" rtlCol="0">
            <a:spAutoFit/>
          </a:bodyPr>
          <a:lstStyle/>
          <a:p>
            <a:r>
              <a:rPr lang="en-US" dirty="0" smtClean="0"/>
              <a:t>Buy Zone </a:t>
            </a:r>
            <a:endParaRPr lang="en-US" dirty="0"/>
          </a:p>
        </p:txBody>
      </p:sp>
      <p:sp>
        <p:nvSpPr>
          <p:cNvPr id="9" name="TextBox 8"/>
          <p:cNvSpPr txBox="1"/>
          <p:nvPr/>
        </p:nvSpPr>
        <p:spPr>
          <a:xfrm>
            <a:off x="2749986" y="5666570"/>
            <a:ext cx="1279517" cy="369332"/>
          </a:xfrm>
          <a:prstGeom prst="rect">
            <a:avLst/>
          </a:prstGeom>
          <a:solidFill>
            <a:srgbClr val="FFFF00"/>
          </a:solidFill>
        </p:spPr>
        <p:txBody>
          <a:bodyPr wrap="none" rtlCol="0">
            <a:spAutoFit/>
          </a:bodyPr>
          <a:lstStyle/>
          <a:p>
            <a:r>
              <a:rPr lang="en-US" dirty="0" smtClean="0"/>
              <a:t>Buy Zone </a:t>
            </a:r>
            <a:endParaRPr lang="en-US" dirty="0"/>
          </a:p>
        </p:txBody>
      </p:sp>
      <p:sp>
        <p:nvSpPr>
          <p:cNvPr id="10" name="TextBox 9"/>
          <p:cNvSpPr txBox="1"/>
          <p:nvPr/>
        </p:nvSpPr>
        <p:spPr>
          <a:xfrm flipH="1">
            <a:off x="594359" y="6479177"/>
            <a:ext cx="2166258" cy="369332"/>
          </a:xfrm>
          <a:prstGeom prst="rect">
            <a:avLst/>
          </a:prstGeom>
          <a:noFill/>
        </p:spPr>
        <p:txBody>
          <a:bodyPr wrap="square" rtlCol="0">
            <a:spAutoFit/>
          </a:bodyPr>
          <a:lstStyle/>
          <a:p>
            <a:r>
              <a:rPr lang="en-US" dirty="0" err="1" smtClean="0">
                <a:solidFill>
                  <a:prstClr val="black"/>
                </a:solidFill>
                <a:latin typeface="Tw Cen MT"/>
              </a:rPr>
              <a:t>Source:FutureSourc</a:t>
            </a:r>
            <a:r>
              <a:rPr lang="en-US" dirty="0" err="1">
                <a:solidFill>
                  <a:prstClr val="black"/>
                </a:solidFill>
                <a:latin typeface="Tw Cen MT"/>
              </a:rPr>
              <a:t>e</a:t>
            </a:r>
            <a:endParaRPr lang="en-US" dirty="0">
              <a:solidFill>
                <a:prstClr val="black"/>
              </a:solidFill>
              <a:latin typeface="Tw Cen MT"/>
            </a:endParaRPr>
          </a:p>
        </p:txBody>
      </p:sp>
    </p:spTree>
    <p:extLst>
      <p:ext uri="{BB962C8B-B14F-4D97-AF65-F5344CB8AC3E}">
        <p14:creationId xmlns:p14="http://schemas.microsoft.com/office/powerpoint/2010/main" val="19316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2127250" y="1676401"/>
          <a:ext cx="7467600" cy="3933825"/>
        </p:xfrm>
        <a:graphic>
          <a:graphicData uri="http://schemas.openxmlformats.org/presentationml/2006/ole">
            <mc:AlternateContent xmlns:mc="http://schemas.openxmlformats.org/markup-compatibility/2006">
              <mc:Choice xmlns:v="urn:schemas-microsoft-com:vml" Requires="v">
                <p:oleObj spid="_x0000_s4138" name="Chart" r:id="rId3" imgW="4876800" imgH="3400349" progId="Excel.Chart.8">
                  <p:embed/>
                </p:oleObj>
              </mc:Choice>
              <mc:Fallback>
                <p:oleObj name="Chart" r:id="rId3" imgW="4876800" imgH="3400349" progId="Excel.Chart.8">
                  <p:embed/>
                  <p:pic>
                    <p:nvPicPr>
                      <p:cNvPr id="296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0" y="1676401"/>
                        <a:ext cx="74676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699" name="Text Box 3"/>
          <p:cNvSpPr txBox="1">
            <a:spLocks noChangeArrowheads="1"/>
          </p:cNvSpPr>
          <p:nvPr/>
        </p:nvSpPr>
        <p:spPr bwMode="auto">
          <a:xfrm>
            <a:off x="3184526" y="541338"/>
            <a:ext cx="6410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4400">
                <a:solidFill>
                  <a:srgbClr val="44B9E8"/>
                </a:solidFill>
                <a:latin typeface="Tahoma" panose="020B0604030504040204" pitchFamily="34" charset="0"/>
              </a:rPr>
              <a:t>SEASON PRICE PATTERN</a:t>
            </a:r>
          </a:p>
        </p:txBody>
      </p:sp>
      <p:sp>
        <p:nvSpPr>
          <p:cNvPr id="2" name="Rectangle 1"/>
          <p:cNvSpPr/>
          <p:nvPr/>
        </p:nvSpPr>
        <p:spPr>
          <a:xfrm>
            <a:off x="6945745" y="4720590"/>
            <a:ext cx="1302380" cy="10629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58000" y="5280660"/>
            <a:ext cx="1390124" cy="400110"/>
          </a:xfrm>
          <a:prstGeom prst="rect">
            <a:avLst/>
          </a:prstGeom>
          <a:noFill/>
        </p:spPr>
        <p:txBody>
          <a:bodyPr wrap="none" rtlCol="0">
            <a:spAutoFit/>
          </a:bodyPr>
          <a:lstStyle/>
          <a:p>
            <a:r>
              <a:rPr lang="en-US" sz="2000" b="1" dirty="0" smtClean="0"/>
              <a:t>Sell Zone </a:t>
            </a:r>
            <a:endParaRPr lang="en-US" sz="2000" b="1" dirty="0"/>
          </a:p>
        </p:txBody>
      </p:sp>
    </p:spTree>
    <p:extLst>
      <p:ext uri="{BB962C8B-B14F-4D97-AF65-F5344CB8AC3E}">
        <p14:creationId xmlns:p14="http://schemas.microsoft.com/office/powerpoint/2010/main" val="1065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6604" y="0"/>
            <a:ext cx="10711790" cy="6768925"/>
          </a:xfrm>
          <a:prstGeom prst="rect">
            <a:avLst/>
          </a:prstGeom>
        </p:spPr>
      </p:pic>
      <p:sp>
        <p:nvSpPr>
          <p:cNvPr id="3" name="Rectangle 2"/>
          <p:cNvSpPr/>
          <p:nvPr/>
        </p:nvSpPr>
        <p:spPr>
          <a:xfrm>
            <a:off x="6854103" y="529073"/>
            <a:ext cx="4544291" cy="2246769"/>
          </a:xfrm>
          <a:prstGeom prst="rect">
            <a:avLst/>
          </a:prstGeom>
        </p:spPr>
        <p:txBody>
          <a:bodyPr wrap="square">
            <a:spAutoFit/>
          </a:bodyPr>
          <a:lstStyle/>
          <a:p>
            <a:pPr lvl="0"/>
            <a:r>
              <a:rPr lang="en-US" sz="4000" b="1" dirty="0">
                <a:solidFill>
                  <a:prstClr val="black"/>
                </a:solidFill>
              </a:rPr>
              <a:t>Seasonality???</a:t>
            </a:r>
          </a:p>
          <a:p>
            <a:pPr lvl="0"/>
            <a:r>
              <a:rPr lang="en-US" sz="3200" b="1" dirty="0">
                <a:solidFill>
                  <a:prstClr val="black"/>
                </a:solidFill>
                <a:latin typeface="Arial" panose="020B0604020202020204" pitchFamily="34" charset="0"/>
                <a:cs typeface="Arial" panose="020B0604020202020204" pitchFamily="34" charset="0"/>
              </a:rPr>
              <a:t>First Market Consideration</a:t>
            </a:r>
            <a:endParaRPr lang="en-US" sz="3600" b="1" dirty="0">
              <a:solidFill>
                <a:prstClr val="black"/>
              </a:solidFill>
              <a:latin typeface="Arial" panose="020B0604020202020204" pitchFamily="34" charset="0"/>
              <a:cs typeface="Arial" panose="020B0604020202020204" pitchFamily="34" charset="0"/>
            </a:endParaRPr>
          </a:p>
          <a:p>
            <a:pPr lvl="0"/>
            <a:r>
              <a:rPr lang="en-US" sz="3600" b="1" dirty="0">
                <a:solidFill>
                  <a:prstClr val="black"/>
                </a:solidFill>
                <a:latin typeface="Arial" panose="020B0604020202020204" pitchFamily="34" charset="0"/>
                <a:cs typeface="Arial" panose="020B0604020202020204" pitchFamily="34" charset="0"/>
              </a:rPr>
              <a:t>Trust Required</a:t>
            </a:r>
            <a:endParaRPr lang="en-US" dirty="0"/>
          </a:p>
        </p:txBody>
      </p:sp>
      <p:sp>
        <p:nvSpPr>
          <p:cNvPr id="4" name="Rectangle 3"/>
          <p:cNvSpPr/>
          <p:nvPr/>
        </p:nvSpPr>
        <p:spPr>
          <a:xfrm>
            <a:off x="4978401" y="1494962"/>
            <a:ext cx="1071418" cy="50522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92938" y="6057924"/>
            <a:ext cx="1390124" cy="400110"/>
          </a:xfrm>
          <a:prstGeom prst="rect">
            <a:avLst/>
          </a:prstGeom>
          <a:solidFill>
            <a:srgbClr val="FFFF00"/>
          </a:solidFill>
        </p:spPr>
        <p:txBody>
          <a:bodyPr wrap="none">
            <a:spAutoFit/>
          </a:bodyPr>
          <a:lstStyle/>
          <a:p>
            <a:pPr lvl="0"/>
            <a:r>
              <a:rPr lang="en-US" sz="2000" b="1" dirty="0">
                <a:solidFill>
                  <a:prstClr val="black"/>
                </a:solidFill>
              </a:rPr>
              <a:t>Sell Zone </a:t>
            </a:r>
          </a:p>
        </p:txBody>
      </p:sp>
      <p:pic>
        <p:nvPicPr>
          <p:cNvPr id="6" name="Picture 5"/>
          <p:cNvPicPr>
            <a:picLocks noChangeAspect="1"/>
          </p:cNvPicPr>
          <p:nvPr/>
        </p:nvPicPr>
        <p:blipFill>
          <a:blip r:embed="rId3"/>
          <a:stretch>
            <a:fillRect/>
          </a:stretch>
        </p:blipFill>
        <p:spPr>
          <a:xfrm>
            <a:off x="1154661" y="6057924"/>
            <a:ext cx="2219136" cy="499915"/>
          </a:xfrm>
          <a:prstGeom prst="rect">
            <a:avLst/>
          </a:prstGeom>
        </p:spPr>
      </p:pic>
    </p:spTree>
    <p:extLst>
      <p:ext uri="{BB962C8B-B14F-4D97-AF65-F5344CB8AC3E}">
        <p14:creationId xmlns:p14="http://schemas.microsoft.com/office/powerpoint/2010/main" val="203392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0982" y="0"/>
            <a:ext cx="11841018" cy="6594101"/>
          </a:xfrm>
          <a:prstGeom prst="rect">
            <a:avLst/>
          </a:prstGeom>
        </p:spPr>
      </p:pic>
      <p:pic>
        <p:nvPicPr>
          <p:cNvPr id="4" name="Picture 3"/>
          <p:cNvPicPr>
            <a:picLocks noChangeAspect="1"/>
          </p:cNvPicPr>
          <p:nvPr/>
        </p:nvPicPr>
        <p:blipFill>
          <a:blip r:embed="rId3"/>
          <a:stretch>
            <a:fillRect/>
          </a:stretch>
        </p:blipFill>
        <p:spPr>
          <a:xfrm>
            <a:off x="215153" y="684048"/>
            <a:ext cx="3890682" cy="2255654"/>
          </a:xfrm>
          <a:prstGeom prst="rect">
            <a:avLst/>
          </a:prstGeom>
        </p:spPr>
      </p:pic>
      <p:sp>
        <p:nvSpPr>
          <p:cNvPr id="7" name="5-Point Star 6"/>
          <p:cNvSpPr/>
          <p:nvPr/>
        </p:nvSpPr>
        <p:spPr>
          <a:xfrm>
            <a:off x="2264229" y="5893941"/>
            <a:ext cx="531222" cy="35705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8" name="Picture 7"/>
          <p:cNvPicPr>
            <a:picLocks noChangeAspect="1"/>
          </p:cNvPicPr>
          <p:nvPr/>
        </p:nvPicPr>
        <p:blipFill>
          <a:blip r:embed="rId4"/>
          <a:stretch>
            <a:fillRect/>
          </a:stretch>
        </p:blipFill>
        <p:spPr>
          <a:xfrm>
            <a:off x="467702" y="5893941"/>
            <a:ext cx="670618" cy="469433"/>
          </a:xfrm>
          <a:prstGeom prst="rect">
            <a:avLst/>
          </a:prstGeom>
        </p:spPr>
      </p:pic>
      <p:pic>
        <p:nvPicPr>
          <p:cNvPr id="9" name="Picture 8"/>
          <p:cNvPicPr>
            <a:picLocks noChangeAspect="1"/>
          </p:cNvPicPr>
          <p:nvPr/>
        </p:nvPicPr>
        <p:blipFill>
          <a:blip r:embed="rId4"/>
          <a:stretch>
            <a:fillRect/>
          </a:stretch>
        </p:blipFill>
        <p:spPr>
          <a:xfrm>
            <a:off x="6278044" y="4692290"/>
            <a:ext cx="670618" cy="469433"/>
          </a:xfrm>
          <a:prstGeom prst="rect">
            <a:avLst/>
          </a:prstGeom>
        </p:spPr>
      </p:pic>
      <p:pic>
        <p:nvPicPr>
          <p:cNvPr id="11" name="Picture 10"/>
          <p:cNvPicPr>
            <a:picLocks noChangeAspect="1"/>
          </p:cNvPicPr>
          <p:nvPr/>
        </p:nvPicPr>
        <p:blipFill>
          <a:blip r:embed="rId4"/>
          <a:stretch>
            <a:fillRect/>
          </a:stretch>
        </p:blipFill>
        <p:spPr>
          <a:xfrm>
            <a:off x="4284588" y="4222857"/>
            <a:ext cx="670618" cy="469433"/>
          </a:xfrm>
          <a:prstGeom prst="rect">
            <a:avLst/>
          </a:prstGeom>
        </p:spPr>
      </p:pic>
      <p:pic>
        <p:nvPicPr>
          <p:cNvPr id="12" name="Picture 11"/>
          <p:cNvPicPr>
            <a:picLocks noChangeAspect="1"/>
          </p:cNvPicPr>
          <p:nvPr/>
        </p:nvPicPr>
        <p:blipFill>
          <a:blip r:embed="rId4"/>
          <a:stretch>
            <a:fillRect/>
          </a:stretch>
        </p:blipFill>
        <p:spPr>
          <a:xfrm>
            <a:off x="8051046" y="4692290"/>
            <a:ext cx="670618" cy="469433"/>
          </a:xfrm>
          <a:prstGeom prst="rect">
            <a:avLst/>
          </a:prstGeom>
        </p:spPr>
      </p:pic>
      <p:pic>
        <p:nvPicPr>
          <p:cNvPr id="14" name="Picture 13"/>
          <p:cNvPicPr>
            <a:picLocks noChangeAspect="1"/>
          </p:cNvPicPr>
          <p:nvPr/>
        </p:nvPicPr>
        <p:blipFill>
          <a:blip r:embed="rId4"/>
          <a:stretch>
            <a:fillRect/>
          </a:stretch>
        </p:blipFill>
        <p:spPr>
          <a:xfrm>
            <a:off x="9639831" y="4222856"/>
            <a:ext cx="670618" cy="469433"/>
          </a:xfrm>
          <a:prstGeom prst="rect">
            <a:avLst/>
          </a:prstGeom>
        </p:spPr>
      </p:pic>
      <p:pic>
        <p:nvPicPr>
          <p:cNvPr id="15" name="Picture 14"/>
          <p:cNvPicPr>
            <a:picLocks noChangeAspect="1"/>
          </p:cNvPicPr>
          <p:nvPr/>
        </p:nvPicPr>
        <p:blipFill>
          <a:blip r:embed="rId4"/>
          <a:stretch>
            <a:fillRect/>
          </a:stretch>
        </p:blipFill>
        <p:spPr>
          <a:xfrm>
            <a:off x="10826086" y="4779244"/>
            <a:ext cx="670618" cy="469433"/>
          </a:xfrm>
          <a:prstGeom prst="rect">
            <a:avLst/>
          </a:prstGeom>
          <a:solidFill>
            <a:srgbClr val="FF0000"/>
          </a:solidFill>
        </p:spPr>
      </p:pic>
      <p:sp>
        <p:nvSpPr>
          <p:cNvPr id="10" name="TextBox 9"/>
          <p:cNvSpPr txBox="1"/>
          <p:nvPr/>
        </p:nvSpPr>
        <p:spPr>
          <a:xfrm>
            <a:off x="4284588" y="1200240"/>
            <a:ext cx="5545108" cy="707886"/>
          </a:xfrm>
          <a:prstGeom prst="rect">
            <a:avLst/>
          </a:prstGeom>
          <a:solidFill>
            <a:schemeClr val="accent1">
              <a:lumMod val="20000"/>
              <a:lumOff val="80000"/>
            </a:schemeClr>
          </a:solidFill>
          <a:ln w="38100">
            <a:solidFill>
              <a:schemeClr val="tx2">
                <a:lumMod val="60000"/>
                <a:lumOff val="40000"/>
              </a:schemeClr>
            </a:solidFill>
          </a:ln>
        </p:spPr>
        <p:txBody>
          <a:bodyPr wrap="none" rtlCol="0">
            <a:spAutoFit/>
          </a:bodyPr>
          <a:lstStyle/>
          <a:p>
            <a:r>
              <a:rPr lang="en-US" sz="4000" dirty="0" smtClean="0">
                <a:latin typeface="Arial" panose="020B0604020202020204" pitchFamily="34" charset="0"/>
                <a:cs typeface="Arial" panose="020B0604020202020204" pitchFamily="34" charset="0"/>
              </a:rPr>
              <a:t>3 year Milk Price Cycle </a:t>
            </a:r>
            <a:endParaRPr lang="en-US" sz="4000" dirty="0">
              <a:latin typeface="Arial" panose="020B0604020202020204" pitchFamily="34" charset="0"/>
              <a:cs typeface="Arial" panose="020B0604020202020204" pitchFamily="34" charset="0"/>
            </a:endParaRPr>
          </a:p>
        </p:txBody>
      </p:sp>
      <p:sp>
        <p:nvSpPr>
          <p:cNvPr id="13" name="TextBox 12"/>
          <p:cNvSpPr txBox="1"/>
          <p:nvPr/>
        </p:nvSpPr>
        <p:spPr>
          <a:xfrm flipH="1">
            <a:off x="594359" y="6479177"/>
            <a:ext cx="2166258" cy="369332"/>
          </a:xfrm>
          <a:prstGeom prst="rect">
            <a:avLst/>
          </a:prstGeom>
          <a:noFill/>
        </p:spPr>
        <p:txBody>
          <a:bodyPr wrap="square" rtlCol="0">
            <a:spAutoFit/>
          </a:bodyPr>
          <a:lstStyle/>
          <a:p>
            <a:r>
              <a:rPr lang="en-US" dirty="0" err="1" smtClean="0"/>
              <a:t>Source:FutureSourc</a:t>
            </a:r>
            <a:r>
              <a:rPr lang="en-US" dirty="0" err="1"/>
              <a:t>e</a:t>
            </a:r>
            <a:endParaRPr lang="en-US" dirty="0"/>
          </a:p>
        </p:txBody>
      </p:sp>
    </p:spTree>
    <p:extLst>
      <p:ext uri="{BB962C8B-B14F-4D97-AF65-F5344CB8AC3E}">
        <p14:creationId xmlns:p14="http://schemas.microsoft.com/office/powerpoint/2010/main" val="253011871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194" y="600773"/>
            <a:ext cx="10630701" cy="5779024"/>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Right Arrow 2"/>
          <p:cNvSpPr/>
          <p:nvPr/>
        </p:nvSpPr>
        <p:spPr>
          <a:xfrm rot="16200000">
            <a:off x="2828925" y="4383405"/>
            <a:ext cx="646938" cy="324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210793" y="3945603"/>
            <a:ext cx="432854" cy="749873"/>
          </a:xfrm>
          <a:prstGeom prst="rect">
            <a:avLst/>
          </a:prstGeom>
        </p:spPr>
      </p:pic>
      <p:pic>
        <p:nvPicPr>
          <p:cNvPr id="5" name="Picture 4"/>
          <p:cNvPicPr>
            <a:picLocks noChangeAspect="1"/>
          </p:cNvPicPr>
          <p:nvPr/>
        </p:nvPicPr>
        <p:blipFill>
          <a:blip r:embed="rId3"/>
          <a:stretch>
            <a:fillRect/>
          </a:stretch>
        </p:blipFill>
        <p:spPr>
          <a:xfrm>
            <a:off x="5456663" y="4037043"/>
            <a:ext cx="432854" cy="749873"/>
          </a:xfrm>
          <a:prstGeom prst="rect">
            <a:avLst/>
          </a:prstGeom>
        </p:spPr>
      </p:pic>
      <p:sp>
        <p:nvSpPr>
          <p:cNvPr id="7" name="Right Arrow 6"/>
          <p:cNvSpPr/>
          <p:nvPr/>
        </p:nvSpPr>
        <p:spPr>
          <a:xfrm rot="16200000">
            <a:off x="6647307" y="3571874"/>
            <a:ext cx="646938" cy="324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6200000">
            <a:off x="6624447" y="3551268"/>
            <a:ext cx="646938" cy="324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006315" y="3490285"/>
            <a:ext cx="432854" cy="749873"/>
          </a:xfrm>
          <a:prstGeom prst="rect">
            <a:avLst/>
          </a:prstGeom>
        </p:spPr>
      </p:pic>
      <p:pic>
        <p:nvPicPr>
          <p:cNvPr id="9" name="Picture 8"/>
          <p:cNvPicPr>
            <a:picLocks noChangeAspect="1"/>
          </p:cNvPicPr>
          <p:nvPr/>
        </p:nvPicPr>
        <p:blipFill>
          <a:blip r:embed="rId3"/>
          <a:stretch>
            <a:fillRect/>
          </a:stretch>
        </p:blipFill>
        <p:spPr>
          <a:xfrm>
            <a:off x="9291275" y="3570666"/>
            <a:ext cx="432854" cy="749873"/>
          </a:xfrm>
          <a:prstGeom prst="rect">
            <a:avLst/>
          </a:prstGeom>
        </p:spPr>
      </p:pic>
      <p:pic>
        <p:nvPicPr>
          <p:cNvPr id="10" name="Picture 9"/>
          <p:cNvPicPr>
            <a:picLocks noChangeAspect="1"/>
          </p:cNvPicPr>
          <p:nvPr/>
        </p:nvPicPr>
        <p:blipFill>
          <a:blip r:embed="rId3"/>
          <a:stretch>
            <a:fillRect/>
          </a:stretch>
        </p:blipFill>
        <p:spPr>
          <a:xfrm>
            <a:off x="10703033" y="3287170"/>
            <a:ext cx="432854" cy="749873"/>
          </a:xfrm>
          <a:prstGeom prst="rect">
            <a:avLst/>
          </a:prstGeom>
        </p:spPr>
      </p:pic>
    </p:spTree>
    <p:extLst>
      <p:ext uri="{BB962C8B-B14F-4D97-AF65-F5344CB8AC3E}">
        <p14:creationId xmlns:p14="http://schemas.microsoft.com/office/powerpoint/2010/main" val="189565565"/>
      </p:ext>
    </p:extLst>
  </p:cSld>
  <p:clrMapOvr>
    <a:masterClrMapping/>
  </p:clrMapOvr>
  <p:transition spd="slow"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459" y="51717"/>
            <a:ext cx="11351736" cy="6700085"/>
          </a:xfrm>
          <a:prstGeom prst="rect">
            <a:avLst/>
          </a:prstGeom>
        </p:spPr>
      </p:pic>
      <p:pic>
        <p:nvPicPr>
          <p:cNvPr id="4" name="Picture 3"/>
          <p:cNvPicPr>
            <a:picLocks noChangeAspect="1"/>
          </p:cNvPicPr>
          <p:nvPr/>
        </p:nvPicPr>
        <p:blipFill>
          <a:blip r:embed="rId3"/>
          <a:stretch>
            <a:fillRect/>
          </a:stretch>
        </p:blipFill>
        <p:spPr>
          <a:xfrm>
            <a:off x="369455" y="973359"/>
            <a:ext cx="2990372" cy="2240785"/>
          </a:xfrm>
          <a:prstGeom prst="rect">
            <a:avLst/>
          </a:prstGeom>
        </p:spPr>
      </p:pic>
      <p:sp>
        <p:nvSpPr>
          <p:cNvPr id="5" name="TextBox 4"/>
          <p:cNvSpPr txBox="1"/>
          <p:nvPr/>
        </p:nvSpPr>
        <p:spPr>
          <a:xfrm>
            <a:off x="3521586" y="1145310"/>
            <a:ext cx="3522118"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10 year Cattle Cycle </a:t>
            </a:r>
            <a:endParaRPr lang="en-US" sz="2800" dirty="0">
              <a:latin typeface="Arial" panose="020B0604020202020204" pitchFamily="34" charset="0"/>
              <a:cs typeface="Arial" panose="020B0604020202020204" pitchFamily="34" charset="0"/>
            </a:endParaRPr>
          </a:p>
        </p:txBody>
      </p:sp>
      <p:sp>
        <p:nvSpPr>
          <p:cNvPr id="7" name="5-Point Star 6"/>
          <p:cNvSpPr/>
          <p:nvPr/>
        </p:nvSpPr>
        <p:spPr>
          <a:xfrm flipH="1" flipV="1">
            <a:off x="4193310" y="5486400"/>
            <a:ext cx="360218" cy="33250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flipH="1" flipV="1">
            <a:off x="7920181" y="4687453"/>
            <a:ext cx="364835" cy="332509"/>
          </a:xfrm>
          <a:prstGeom prst="star5">
            <a:avLst>
              <a:gd name="adj" fmla="val 19098"/>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978387" y="6294562"/>
            <a:ext cx="481626" cy="457240"/>
          </a:xfrm>
          <a:prstGeom prst="rect">
            <a:avLst/>
          </a:prstGeom>
        </p:spPr>
      </p:pic>
      <p:pic>
        <p:nvPicPr>
          <p:cNvPr id="9" name="Picture 8"/>
          <p:cNvPicPr>
            <a:picLocks noChangeAspect="1"/>
          </p:cNvPicPr>
          <p:nvPr/>
        </p:nvPicPr>
        <p:blipFill>
          <a:blip r:embed="rId4"/>
          <a:stretch>
            <a:fillRect/>
          </a:stretch>
        </p:blipFill>
        <p:spPr>
          <a:xfrm>
            <a:off x="10381005" y="4562722"/>
            <a:ext cx="481626" cy="457240"/>
          </a:xfrm>
          <a:prstGeom prst="rect">
            <a:avLst/>
          </a:prstGeom>
        </p:spPr>
      </p:pic>
      <p:pic>
        <p:nvPicPr>
          <p:cNvPr id="12" name="Picture 11"/>
          <p:cNvPicPr>
            <a:picLocks noChangeAspect="1"/>
          </p:cNvPicPr>
          <p:nvPr/>
        </p:nvPicPr>
        <p:blipFill>
          <a:blip r:embed="rId5"/>
          <a:stretch>
            <a:fillRect/>
          </a:stretch>
        </p:blipFill>
        <p:spPr>
          <a:xfrm>
            <a:off x="4173077" y="1705365"/>
            <a:ext cx="2219136" cy="499915"/>
          </a:xfrm>
          <a:prstGeom prst="rect">
            <a:avLst/>
          </a:prstGeom>
        </p:spPr>
      </p:pic>
    </p:spTree>
    <p:extLst>
      <p:ext uri="{BB962C8B-B14F-4D97-AF65-F5344CB8AC3E}">
        <p14:creationId xmlns:p14="http://schemas.microsoft.com/office/powerpoint/2010/main" val="36864384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bg1"/>
                </a:solidFill>
                <a:latin typeface="Arial" panose="020B0604020202020204" pitchFamily="34" charset="0"/>
                <a:cs typeface="Arial" panose="020B0604020202020204" pitchFamily="34" charset="0"/>
              </a:rPr>
              <a:t>Key Principle/Concept </a:t>
            </a:r>
            <a:endParaRPr lang="en-US" sz="48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40526" y="1060451"/>
            <a:ext cx="9683931" cy="2649402"/>
          </a:xfrm>
        </p:spPr>
        <p:txBody>
          <a:bodyPr/>
          <a:lstStyle/>
          <a:p>
            <a:pPr lvl="0">
              <a:lnSpc>
                <a:spcPct val="90000"/>
              </a:lnSpc>
              <a:defRPr/>
            </a:pPr>
            <a:endParaRPr lang="en-US" altLang="en-US" sz="2000" dirty="0" smtClean="0">
              <a:solidFill>
                <a:prstClr val="black"/>
              </a:solidFill>
            </a:endParaRPr>
          </a:p>
        </p:txBody>
      </p:sp>
      <p:pic>
        <p:nvPicPr>
          <p:cNvPr id="4" name="Picture 3"/>
          <p:cNvPicPr>
            <a:picLocks noChangeAspect="1"/>
          </p:cNvPicPr>
          <p:nvPr/>
        </p:nvPicPr>
        <p:blipFill>
          <a:blip r:embed="rId2"/>
          <a:stretch>
            <a:fillRect/>
          </a:stretch>
        </p:blipFill>
        <p:spPr>
          <a:xfrm>
            <a:off x="531223" y="807902"/>
            <a:ext cx="9130013" cy="3112167"/>
          </a:xfrm>
          <a:prstGeom prst="rect">
            <a:avLst/>
          </a:prstGeom>
        </p:spPr>
      </p:pic>
      <p:sp>
        <p:nvSpPr>
          <p:cNvPr id="5" name="Rectangle 4"/>
          <p:cNvSpPr/>
          <p:nvPr/>
        </p:nvSpPr>
        <p:spPr>
          <a:xfrm>
            <a:off x="241301" y="5132008"/>
            <a:ext cx="7728398" cy="1618905"/>
          </a:xfrm>
          <a:prstGeom prst="rect">
            <a:avLst/>
          </a:prstGeom>
        </p:spPr>
        <p:txBody>
          <a:bodyPr wrap="none">
            <a:spAutoFit/>
          </a:bodyPr>
          <a:lstStyle/>
          <a:p>
            <a:pPr marL="342900" lvl="0" indent="-342900" defTabSz="457200" eaLnBrk="0" fontAlgn="base" hangingPunct="0">
              <a:lnSpc>
                <a:spcPct val="90000"/>
              </a:lnSpc>
              <a:spcBef>
                <a:spcPct val="20000"/>
              </a:spcBef>
              <a:spcAft>
                <a:spcPct val="0"/>
              </a:spcAft>
              <a:buFont typeface="Arial" panose="020B0604020202020204" pitchFamily="34" charset="0"/>
              <a:buChar char="•"/>
              <a:defRPr/>
            </a:pPr>
            <a:r>
              <a:rPr lang="en-US" altLang="en-US" sz="3200" dirty="0">
                <a:solidFill>
                  <a:prstClr val="black"/>
                </a:solidFill>
                <a:latin typeface="Trade Gothic LT Std"/>
                <a:ea typeface="MS PGothic" pitchFamily="34" charset="-128"/>
              </a:rPr>
              <a:t>Nobody knows where the Price is </a:t>
            </a:r>
            <a:r>
              <a:rPr lang="en-US" altLang="en-US" sz="3200" dirty="0" smtClean="0">
                <a:solidFill>
                  <a:prstClr val="black"/>
                </a:solidFill>
                <a:latin typeface="Trade Gothic LT Std"/>
                <a:ea typeface="MS PGothic" pitchFamily="34" charset="-128"/>
              </a:rPr>
              <a:t>going</a:t>
            </a:r>
          </a:p>
          <a:p>
            <a:pPr marL="342900" lvl="0" indent="-342900" defTabSz="457200" eaLnBrk="0" fontAlgn="base" hangingPunct="0">
              <a:lnSpc>
                <a:spcPct val="90000"/>
              </a:lnSpc>
              <a:spcBef>
                <a:spcPct val="20000"/>
              </a:spcBef>
              <a:spcAft>
                <a:spcPct val="0"/>
              </a:spcAft>
              <a:buFont typeface="Arial" panose="020B0604020202020204" pitchFamily="34" charset="0"/>
              <a:buChar char="•"/>
              <a:defRPr/>
            </a:pPr>
            <a:r>
              <a:rPr lang="en-US" sz="3200" dirty="0" smtClean="0">
                <a:solidFill>
                  <a:prstClr val="black"/>
                </a:solidFill>
                <a:latin typeface="Trade Gothic LT Std"/>
                <a:ea typeface="MS PGothic" pitchFamily="34" charset="-128"/>
              </a:rPr>
              <a:t>But everyone should know where Price </a:t>
            </a:r>
          </a:p>
          <a:p>
            <a:pPr lvl="0" defTabSz="457200" eaLnBrk="0" fontAlgn="base" hangingPunct="0">
              <a:lnSpc>
                <a:spcPct val="90000"/>
              </a:lnSpc>
              <a:spcBef>
                <a:spcPct val="20000"/>
              </a:spcBef>
              <a:spcAft>
                <a:spcPct val="0"/>
              </a:spcAft>
              <a:defRPr/>
            </a:pPr>
            <a:r>
              <a:rPr lang="en-US" sz="3200" dirty="0" smtClean="0">
                <a:solidFill>
                  <a:prstClr val="black"/>
                </a:solidFill>
                <a:latin typeface="Trade Gothic LT Std"/>
                <a:ea typeface="MS PGothic" pitchFamily="34" charset="-128"/>
              </a:rPr>
              <a:t>   Could go.     Acknowledge Risk </a:t>
            </a:r>
            <a:endParaRPr lang="en-US" sz="4400" dirty="0">
              <a:solidFill>
                <a:prstClr val="black"/>
              </a:solidFill>
              <a:latin typeface="Trade Gothic LT Std"/>
              <a:ea typeface="MS PGothic" pitchFamily="34" charset="-128"/>
            </a:endParaRPr>
          </a:p>
        </p:txBody>
      </p:sp>
      <p:pic>
        <p:nvPicPr>
          <p:cNvPr id="4100" name="Picture 4"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480" y="2926080"/>
            <a:ext cx="3655278" cy="274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77351"/>
      </p:ext>
    </p:extLst>
  </p:cSld>
  <p:clrMapOvr>
    <a:masterClrMapping/>
  </p:clrMapOvr>
  <p:transition spd="slow"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43839" y="104503"/>
            <a:ext cx="11504024" cy="6466548"/>
          </a:xfrm>
          <a:prstGeom prst="rect">
            <a:avLst/>
          </a:prstGeom>
        </p:spPr>
      </p:pic>
      <p:pic>
        <p:nvPicPr>
          <p:cNvPr id="5" name="Picture 4"/>
          <p:cNvPicPr>
            <a:picLocks noChangeAspect="1"/>
          </p:cNvPicPr>
          <p:nvPr/>
        </p:nvPicPr>
        <p:blipFill>
          <a:blip r:embed="rId3"/>
          <a:stretch>
            <a:fillRect/>
          </a:stretch>
        </p:blipFill>
        <p:spPr>
          <a:xfrm>
            <a:off x="371666" y="687975"/>
            <a:ext cx="3999159" cy="2290356"/>
          </a:xfrm>
          <a:prstGeom prst="rect">
            <a:avLst/>
          </a:prstGeom>
        </p:spPr>
      </p:pic>
      <p:sp>
        <p:nvSpPr>
          <p:cNvPr id="3" name="TextBox 2"/>
          <p:cNvSpPr txBox="1"/>
          <p:nvPr/>
        </p:nvSpPr>
        <p:spPr>
          <a:xfrm rot="20691845">
            <a:off x="3517691" y="3373679"/>
            <a:ext cx="3244799" cy="1015663"/>
          </a:xfrm>
          <a:prstGeom prst="rect">
            <a:avLst/>
          </a:prstGeom>
          <a:solidFill>
            <a:srgbClr val="FFFF00"/>
          </a:solidFill>
        </p:spPr>
        <p:txBody>
          <a:bodyPr wrap="none" rtlCol="0">
            <a:spAutoFit/>
          </a:bodyPr>
          <a:lstStyle/>
          <a:p>
            <a:r>
              <a:rPr lang="en-US" sz="6000" dirty="0" smtClean="0">
                <a:solidFill>
                  <a:srgbClr val="FF0000"/>
                </a:solidFill>
              </a:rPr>
              <a:t>Price Risk </a:t>
            </a:r>
            <a:endParaRPr lang="en-US" sz="6000" dirty="0">
              <a:solidFill>
                <a:srgbClr val="FF0000"/>
              </a:solidFill>
            </a:endParaRPr>
          </a:p>
        </p:txBody>
      </p:sp>
      <p:sp>
        <p:nvSpPr>
          <p:cNvPr id="6" name="5-Point Star 5"/>
          <p:cNvSpPr/>
          <p:nvPr/>
        </p:nvSpPr>
        <p:spPr>
          <a:xfrm>
            <a:off x="9144001" y="505094"/>
            <a:ext cx="444137" cy="365762"/>
          </a:xfrm>
          <a:prstGeom prst="star5">
            <a:avLst>
              <a:gd name="adj" fmla="val 21251"/>
              <a:gd name="hf" fmla="val 105146"/>
              <a:gd name="vf" fmla="val 1105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666514" y="505094"/>
            <a:ext cx="1271451" cy="523220"/>
          </a:xfrm>
          <a:prstGeom prst="rect">
            <a:avLst/>
          </a:prstGeom>
          <a:noFill/>
        </p:spPr>
        <p:txBody>
          <a:bodyPr wrap="square" rtlCol="0">
            <a:spAutoFit/>
          </a:bodyPr>
          <a:lstStyle/>
          <a:p>
            <a:r>
              <a:rPr lang="en-US" sz="2800" dirty="0" smtClean="0"/>
              <a:t>$8.00</a:t>
            </a:r>
            <a:endParaRPr lang="en-US" sz="2800" dirty="0"/>
          </a:p>
        </p:txBody>
      </p:sp>
      <p:pic>
        <p:nvPicPr>
          <p:cNvPr id="8" name="Picture 7"/>
          <p:cNvPicPr>
            <a:picLocks noChangeAspect="1"/>
          </p:cNvPicPr>
          <p:nvPr/>
        </p:nvPicPr>
        <p:blipFill>
          <a:blip r:embed="rId4"/>
          <a:stretch>
            <a:fillRect/>
          </a:stretch>
        </p:blipFill>
        <p:spPr>
          <a:xfrm>
            <a:off x="8860512" y="2998514"/>
            <a:ext cx="566977" cy="481626"/>
          </a:xfrm>
          <a:prstGeom prst="rect">
            <a:avLst/>
          </a:prstGeom>
        </p:spPr>
      </p:pic>
      <p:pic>
        <p:nvPicPr>
          <p:cNvPr id="9" name="Picture 8"/>
          <p:cNvPicPr>
            <a:picLocks noChangeAspect="1"/>
          </p:cNvPicPr>
          <p:nvPr/>
        </p:nvPicPr>
        <p:blipFill>
          <a:blip r:embed="rId4"/>
          <a:stretch>
            <a:fillRect/>
          </a:stretch>
        </p:blipFill>
        <p:spPr>
          <a:xfrm>
            <a:off x="8726358" y="4024210"/>
            <a:ext cx="566977" cy="481626"/>
          </a:xfrm>
          <a:prstGeom prst="rect">
            <a:avLst/>
          </a:prstGeom>
        </p:spPr>
      </p:pic>
      <p:pic>
        <p:nvPicPr>
          <p:cNvPr id="2" name="Picture 1"/>
          <p:cNvPicPr>
            <a:picLocks noChangeAspect="1"/>
          </p:cNvPicPr>
          <p:nvPr/>
        </p:nvPicPr>
        <p:blipFill>
          <a:blip r:embed="rId5"/>
          <a:stretch>
            <a:fillRect/>
          </a:stretch>
        </p:blipFill>
        <p:spPr>
          <a:xfrm>
            <a:off x="243839" y="6462174"/>
            <a:ext cx="2219136" cy="499915"/>
          </a:xfrm>
          <a:prstGeom prst="rect">
            <a:avLst/>
          </a:prstGeom>
        </p:spPr>
      </p:pic>
    </p:spTree>
    <p:extLst>
      <p:ext uri="{BB962C8B-B14F-4D97-AF65-F5344CB8AC3E}">
        <p14:creationId xmlns:p14="http://schemas.microsoft.com/office/powerpoint/2010/main" val="377309182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487680" y="75120"/>
            <a:ext cx="11016343" cy="6394579"/>
          </a:xfrm>
          <a:prstGeom prst="rect">
            <a:avLst/>
          </a:prstGeom>
        </p:spPr>
      </p:pic>
      <p:pic>
        <p:nvPicPr>
          <p:cNvPr id="5" name="Picture 4"/>
          <p:cNvPicPr>
            <a:picLocks noChangeAspect="1"/>
          </p:cNvPicPr>
          <p:nvPr/>
        </p:nvPicPr>
        <p:blipFill>
          <a:blip r:embed="rId3"/>
          <a:stretch>
            <a:fillRect/>
          </a:stretch>
        </p:blipFill>
        <p:spPr>
          <a:xfrm>
            <a:off x="566058" y="714101"/>
            <a:ext cx="4457108" cy="2405617"/>
          </a:xfrm>
          <a:prstGeom prst="rect">
            <a:avLst/>
          </a:prstGeom>
        </p:spPr>
      </p:pic>
      <p:pic>
        <p:nvPicPr>
          <p:cNvPr id="2" name="Picture 1"/>
          <p:cNvPicPr>
            <a:picLocks noChangeAspect="1"/>
          </p:cNvPicPr>
          <p:nvPr/>
        </p:nvPicPr>
        <p:blipFill>
          <a:blip r:embed="rId4"/>
          <a:stretch>
            <a:fillRect/>
          </a:stretch>
        </p:blipFill>
        <p:spPr>
          <a:xfrm>
            <a:off x="3994909" y="2113458"/>
            <a:ext cx="4230991" cy="2578832"/>
          </a:xfrm>
          <a:prstGeom prst="rect">
            <a:avLst/>
          </a:prstGeom>
        </p:spPr>
      </p:pic>
      <p:sp>
        <p:nvSpPr>
          <p:cNvPr id="3" name="5-Point Star 2"/>
          <p:cNvSpPr/>
          <p:nvPr/>
        </p:nvSpPr>
        <p:spPr>
          <a:xfrm>
            <a:off x="9884229" y="940526"/>
            <a:ext cx="400594" cy="52251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7197643" y="282101"/>
            <a:ext cx="512108" cy="658425"/>
          </a:xfrm>
          <a:prstGeom prst="rect">
            <a:avLst/>
          </a:prstGeom>
        </p:spPr>
      </p:pic>
      <p:sp>
        <p:nvSpPr>
          <p:cNvPr id="7" name="TextBox 6"/>
          <p:cNvSpPr txBox="1"/>
          <p:nvPr/>
        </p:nvSpPr>
        <p:spPr>
          <a:xfrm>
            <a:off x="7855131" y="409303"/>
            <a:ext cx="864339" cy="461665"/>
          </a:xfrm>
          <a:prstGeom prst="rect">
            <a:avLst/>
          </a:prstGeom>
          <a:noFill/>
        </p:spPr>
        <p:txBody>
          <a:bodyPr wrap="none" rtlCol="0">
            <a:spAutoFit/>
          </a:bodyPr>
          <a:lstStyle/>
          <a:p>
            <a:r>
              <a:rPr lang="en-US" sz="2400" b="1" dirty="0" smtClean="0"/>
              <a:t>$540</a:t>
            </a:r>
            <a:endParaRPr lang="en-US" sz="2400" b="1" dirty="0"/>
          </a:p>
        </p:txBody>
      </p:sp>
      <p:sp>
        <p:nvSpPr>
          <p:cNvPr id="8" name="TextBox 7"/>
          <p:cNvSpPr txBox="1"/>
          <p:nvPr/>
        </p:nvSpPr>
        <p:spPr>
          <a:xfrm>
            <a:off x="9884229" y="1463040"/>
            <a:ext cx="864339" cy="461665"/>
          </a:xfrm>
          <a:prstGeom prst="rect">
            <a:avLst/>
          </a:prstGeom>
          <a:noFill/>
        </p:spPr>
        <p:txBody>
          <a:bodyPr wrap="none" rtlCol="0">
            <a:spAutoFit/>
          </a:bodyPr>
          <a:lstStyle/>
          <a:p>
            <a:r>
              <a:rPr lang="en-US" sz="2400" b="1" dirty="0" smtClean="0"/>
              <a:t>$490</a:t>
            </a:r>
            <a:endParaRPr lang="en-US" sz="2400" b="1" dirty="0"/>
          </a:p>
        </p:txBody>
      </p:sp>
      <p:pic>
        <p:nvPicPr>
          <p:cNvPr id="9" name="Picture 8"/>
          <p:cNvPicPr>
            <a:picLocks noChangeAspect="1"/>
          </p:cNvPicPr>
          <p:nvPr/>
        </p:nvPicPr>
        <p:blipFill>
          <a:blip r:embed="rId6"/>
          <a:stretch>
            <a:fillRect/>
          </a:stretch>
        </p:blipFill>
        <p:spPr>
          <a:xfrm>
            <a:off x="318637" y="6419497"/>
            <a:ext cx="2219136" cy="499915"/>
          </a:xfrm>
          <a:prstGeom prst="rect">
            <a:avLst/>
          </a:prstGeom>
        </p:spPr>
      </p:pic>
    </p:spTree>
    <p:extLst>
      <p:ext uri="{BB962C8B-B14F-4D97-AF65-F5344CB8AC3E}">
        <p14:creationId xmlns:p14="http://schemas.microsoft.com/office/powerpoint/2010/main" val="182188871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702" y="0"/>
            <a:ext cx="11609294" cy="6594101"/>
          </a:xfrm>
          <a:prstGeom prst="rect">
            <a:avLst/>
          </a:prstGeom>
        </p:spPr>
      </p:pic>
      <p:pic>
        <p:nvPicPr>
          <p:cNvPr id="4" name="Picture 3"/>
          <p:cNvPicPr>
            <a:picLocks noChangeAspect="1"/>
          </p:cNvPicPr>
          <p:nvPr/>
        </p:nvPicPr>
        <p:blipFill>
          <a:blip r:embed="rId3"/>
          <a:stretch>
            <a:fillRect/>
          </a:stretch>
        </p:blipFill>
        <p:spPr>
          <a:xfrm>
            <a:off x="215153" y="684048"/>
            <a:ext cx="3890682" cy="2255654"/>
          </a:xfrm>
          <a:prstGeom prst="rect">
            <a:avLst/>
          </a:prstGeom>
        </p:spPr>
      </p:pic>
      <p:pic>
        <p:nvPicPr>
          <p:cNvPr id="5" name="Picture 4"/>
          <p:cNvPicPr>
            <a:picLocks noChangeAspect="1"/>
          </p:cNvPicPr>
          <p:nvPr/>
        </p:nvPicPr>
        <p:blipFill>
          <a:blip r:embed="rId4"/>
          <a:stretch>
            <a:fillRect/>
          </a:stretch>
        </p:blipFill>
        <p:spPr>
          <a:xfrm>
            <a:off x="4300317" y="1733820"/>
            <a:ext cx="4230991" cy="2578832"/>
          </a:xfrm>
          <a:prstGeom prst="rect">
            <a:avLst/>
          </a:prstGeom>
        </p:spPr>
      </p:pic>
      <p:sp>
        <p:nvSpPr>
          <p:cNvPr id="2" name="TextBox 1"/>
          <p:cNvSpPr txBox="1"/>
          <p:nvPr/>
        </p:nvSpPr>
        <p:spPr>
          <a:xfrm>
            <a:off x="10354491" y="3666309"/>
            <a:ext cx="869149" cy="369332"/>
          </a:xfrm>
          <a:prstGeom prst="rect">
            <a:avLst/>
          </a:prstGeom>
          <a:noFill/>
        </p:spPr>
        <p:txBody>
          <a:bodyPr wrap="none" rtlCol="0">
            <a:spAutoFit/>
          </a:bodyPr>
          <a:lstStyle/>
          <a:p>
            <a:r>
              <a:rPr lang="en-US" b="1" dirty="0" smtClean="0"/>
              <a:t>$16.00</a:t>
            </a:r>
            <a:endParaRPr lang="en-US" b="1" dirty="0"/>
          </a:p>
        </p:txBody>
      </p:sp>
      <p:sp>
        <p:nvSpPr>
          <p:cNvPr id="6" name="5-Point Star 5"/>
          <p:cNvSpPr/>
          <p:nvPr/>
        </p:nvSpPr>
        <p:spPr>
          <a:xfrm>
            <a:off x="10136776" y="3962401"/>
            <a:ext cx="435429" cy="418011"/>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2264229" y="5893941"/>
            <a:ext cx="531222" cy="35705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67702" y="5893941"/>
            <a:ext cx="670618" cy="469433"/>
          </a:xfrm>
          <a:prstGeom prst="rect">
            <a:avLst/>
          </a:prstGeom>
        </p:spPr>
      </p:pic>
      <p:pic>
        <p:nvPicPr>
          <p:cNvPr id="9" name="Picture 8"/>
          <p:cNvPicPr>
            <a:picLocks noChangeAspect="1"/>
          </p:cNvPicPr>
          <p:nvPr/>
        </p:nvPicPr>
        <p:blipFill>
          <a:blip r:embed="rId5"/>
          <a:stretch>
            <a:fillRect/>
          </a:stretch>
        </p:blipFill>
        <p:spPr>
          <a:xfrm>
            <a:off x="6278044" y="4692290"/>
            <a:ext cx="670618" cy="469433"/>
          </a:xfrm>
          <a:prstGeom prst="rect">
            <a:avLst/>
          </a:prstGeom>
        </p:spPr>
      </p:pic>
      <p:pic>
        <p:nvPicPr>
          <p:cNvPr id="11" name="Picture 10"/>
          <p:cNvPicPr>
            <a:picLocks noChangeAspect="1"/>
          </p:cNvPicPr>
          <p:nvPr/>
        </p:nvPicPr>
        <p:blipFill>
          <a:blip r:embed="rId5"/>
          <a:stretch>
            <a:fillRect/>
          </a:stretch>
        </p:blipFill>
        <p:spPr>
          <a:xfrm>
            <a:off x="4284588" y="4222857"/>
            <a:ext cx="670618" cy="469433"/>
          </a:xfrm>
          <a:prstGeom prst="rect">
            <a:avLst/>
          </a:prstGeom>
        </p:spPr>
      </p:pic>
      <p:pic>
        <p:nvPicPr>
          <p:cNvPr id="12" name="Picture 11"/>
          <p:cNvPicPr>
            <a:picLocks noChangeAspect="1"/>
          </p:cNvPicPr>
          <p:nvPr/>
        </p:nvPicPr>
        <p:blipFill>
          <a:blip r:embed="rId5"/>
          <a:stretch>
            <a:fillRect/>
          </a:stretch>
        </p:blipFill>
        <p:spPr>
          <a:xfrm>
            <a:off x="8051046" y="4692290"/>
            <a:ext cx="670618" cy="469433"/>
          </a:xfrm>
          <a:prstGeom prst="rect">
            <a:avLst/>
          </a:prstGeom>
        </p:spPr>
      </p:pic>
      <p:pic>
        <p:nvPicPr>
          <p:cNvPr id="14" name="Picture 13"/>
          <p:cNvPicPr>
            <a:picLocks noChangeAspect="1"/>
          </p:cNvPicPr>
          <p:nvPr/>
        </p:nvPicPr>
        <p:blipFill>
          <a:blip r:embed="rId5"/>
          <a:stretch>
            <a:fillRect/>
          </a:stretch>
        </p:blipFill>
        <p:spPr>
          <a:xfrm>
            <a:off x="9575176" y="4629463"/>
            <a:ext cx="670618" cy="469433"/>
          </a:xfrm>
          <a:prstGeom prst="rect">
            <a:avLst/>
          </a:prstGeom>
        </p:spPr>
      </p:pic>
      <p:pic>
        <p:nvPicPr>
          <p:cNvPr id="15" name="Picture 14"/>
          <p:cNvPicPr>
            <a:picLocks noChangeAspect="1"/>
          </p:cNvPicPr>
          <p:nvPr/>
        </p:nvPicPr>
        <p:blipFill>
          <a:blip r:embed="rId5"/>
          <a:stretch>
            <a:fillRect/>
          </a:stretch>
        </p:blipFill>
        <p:spPr>
          <a:xfrm>
            <a:off x="10826086" y="4779244"/>
            <a:ext cx="670618" cy="469433"/>
          </a:xfrm>
          <a:prstGeom prst="rect">
            <a:avLst/>
          </a:prstGeom>
          <a:solidFill>
            <a:srgbClr val="FF0000"/>
          </a:solidFill>
        </p:spPr>
      </p:pic>
      <p:sp>
        <p:nvSpPr>
          <p:cNvPr id="16" name="TextBox 15"/>
          <p:cNvSpPr txBox="1"/>
          <p:nvPr/>
        </p:nvSpPr>
        <p:spPr>
          <a:xfrm>
            <a:off x="4580709" y="5451566"/>
            <a:ext cx="3903826" cy="830997"/>
          </a:xfrm>
          <a:prstGeom prst="rect">
            <a:avLst/>
          </a:prstGeom>
          <a:noFill/>
        </p:spPr>
        <p:txBody>
          <a:bodyPr wrap="none" rtlCol="0">
            <a:spAutoFit/>
          </a:bodyPr>
          <a:lstStyle/>
          <a:p>
            <a:r>
              <a:rPr lang="en-US" sz="2400" b="1" dirty="0" smtClean="0"/>
              <a:t>2023 Seasonal Price risk </a:t>
            </a:r>
          </a:p>
          <a:p>
            <a:r>
              <a:rPr lang="en-US" sz="2400" b="1" dirty="0" smtClean="0"/>
              <a:t>3 year Price Cycle risk 2024  </a:t>
            </a:r>
            <a:endParaRPr lang="en-US" sz="2400" b="1" dirty="0"/>
          </a:p>
        </p:txBody>
      </p:sp>
      <p:pic>
        <p:nvPicPr>
          <p:cNvPr id="10" name="Picture 9"/>
          <p:cNvPicPr>
            <a:picLocks noChangeAspect="1"/>
          </p:cNvPicPr>
          <p:nvPr/>
        </p:nvPicPr>
        <p:blipFill>
          <a:blip r:embed="rId6"/>
          <a:stretch>
            <a:fillRect/>
          </a:stretch>
        </p:blipFill>
        <p:spPr>
          <a:xfrm>
            <a:off x="310704" y="6515698"/>
            <a:ext cx="2219136" cy="499915"/>
          </a:xfrm>
          <a:prstGeom prst="rect">
            <a:avLst/>
          </a:prstGeom>
        </p:spPr>
      </p:pic>
    </p:spTree>
    <p:extLst>
      <p:ext uri="{BB962C8B-B14F-4D97-AF65-F5344CB8AC3E}">
        <p14:creationId xmlns:p14="http://schemas.microsoft.com/office/powerpoint/2010/main" val="337381799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07795" y="1897380"/>
            <a:ext cx="10142780" cy="3051810"/>
          </a:xfrm>
          <a:prstGeom prst="rect">
            <a:avLst/>
          </a:prstGeom>
          <a:ln w="76200">
            <a:solidFill>
              <a:srgbClr val="0070C0"/>
            </a:solidFill>
          </a:ln>
        </p:spPr>
      </p:pic>
      <p:sp>
        <p:nvSpPr>
          <p:cNvPr id="3" name="Text Placeholder 2"/>
          <p:cNvSpPr>
            <a:spLocks noGrp="1"/>
          </p:cNvSpPr>
          <p:nvPr>
            <p:ph type="body" sz="quarter" idx="10"/>
          </p:nvPr>
        </p:nvSpPr>
        <p:spPr/>
        <p:txBody>
          <a:bodyPr/>
          <a:lstStyle/>
          <a:p>
            <a:r>
              <a:rPr lang="en-US" dirty="0" smtClean="0"/>
              <a:t>										</a:t>
            </a:r>
            <a:r>
              <a:rPr lang="en-US" sz="5400" b="1" dirty="0" smtClean="0"/>
              <a:t>Thank You </a:t>
            </a:r>
            <a:endParaRPr lang="en-US" sz="5400" b="1" dirty="0"/>
          </a:p>
        </p:txBody>
      </p:sp>
    </p:spTree>
    <p:extLst>
      <p:ext uri="{BB962C8B-B14F-4D97-AF65-F5344CB8AC3E}">
        <p14:creationId xmlns:p14="http://schemas.microsoft.com/office/powerpoint/2010/main" val="1731009367"/>
      </p:ext>
    </p:extLst>
  </p:cSld>
  <p:clrMapOvr>
    <a:masterClrMapping/>
  </p:clrMapOvr>
  <p:transition spd="slow" advClick="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CF61-D455-448B-9C65-8EF9844D1ACE}"/>
              </a:ext>
            </a:extLst>
          </p:cNvPr>
          <p:cNvSpPr>
            <a:spLocks noGrp="1"/>
          </p:cNvSpPr>
          <p:nvPr>
            <p:ph type="title"/>
          </p:nvPr>
        </p:nvSpPr>
        <p:spPr/>
        <p:txBody>
          <a:bodyPr/>
          <a:lstStyle/>
          <a:p>
            <a:r>
              <a:rPr lang="en-US" dirty="0">
                <a:solidFill>
                  <a:schemeClr val="bg1"/>
                </a:solidFill>
                <a:latin typeface="Arial" panose="020B0604020202020204" pitchFamily="34" charset="0"/>
                <a:cs typeface="Arial" panose="020B0604020202020204" pitchFamily="34" charset="0"/>
              </a:rPr>
              <a:t>Class Pricing</a:t>
            </a:r>
          </a:p>
        </p:txBody>
      </p:sp>
      <p:pic>
        <p:nvPicPr>
          <p:cNvPr id="4" name="Content Placeholder 3">
            <a:extLst>
              <a:ext uri="{FF2B5EF4-FFF2-40B4-BE49-F238E27FC236}">
                <a16:creationId xmlns:a16="http://schemas.microsoft.com/office/drawing/2014/main" id="{11386296-5D4B-4EC6-B493-9922944F465A}"/>
              </a:ext>
            </a:extLst>
          </p:cNvPr>
          <p:cNvPicPr>
            <a:picLocks noGrp="1" noChangeAspect="1"/>
          </p:cNvPicPr>
          <p:nvPr>
            <p:ph idx="1"/>
          </p:nvPr>
        </p:nvPicPr>
        <p:blipFill>
          <a:blip r:embed="rId2"/>
          <a:stretch>
            <a:fillRect/>
          </a:stretch>
        </p:blipFill>
        <p:spPr>
          <a:xfrm>
            <a:off x="1049344" y="902573"/>
            <a:ext cx="8029342" cy="5824100"/>
          </a:xfrm>
          <a:prstGeom prst="rect">
            <a:avLst/>
          </a:prstGeom>
        </p:spPr>
      </p:pic>
      <p:sp>
        <p:nvSpPr>
          <p:cNvPr id="3" name="5-Point Star 2"/>
          <p:cNvSpPr/>
          <p:nvPr/>
        </p:nvSpPr>
        <p:spPr>
          <a:xfrm>
            <a:off x="8938260" y="3048000"/>
            <a:ext cx="318951" cy="322217"/>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flipH="1">
            <a:off x="8069110" y="3483428"/>
            <a:ext cx="368407" cy="33119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9345496" y="3048000"/>
            <a:ext cx="1088571" cy="369332"/>
          </a:xfrm>
          <a:prstGeom prst="rect">
            <a:avLst/>
          </a:prstGeom>
          <a:noFill/>
        </p:spPr>
        <p:txBody>
          <a:bodyPr wrap="square" rtlCol="0">
            <a:spAutoFit/>
          </a:bodyPr>
          <a:lstStyle/>
          <a:p>
            <a:r>
              <a:rPr lang="en-US" b="1" dirty="0" smtClean="0"/>
              <a:t>$18.80</a:t>
            </a:r>
          </a:p>
        </p:txBody>
      </p:sp>
      <p:sp>
        <p:nvSpPr>
          <p:cNvPr id="8" name="TextBox 7"/>
          <p:cNvSpPr txBox="1"/>
          <p:nvPr/>
        </p:nvSpPr>
        <p:spPr>
          <a:xfrm>
            <a:off x="8621486" y="3578440"/>
            <a:ext cx="1268296" cy="923330"/>
          </a:xfrm>
          <a:prstGeom prst="rect">
            <a:avLst/>
          </a:prstGeom>
          <a:noFill/>
        </p:spPr>
        <p:txBody>
          <a:bodyPr wrap="none" rtlCol="0">
            <a:spAutoFit/>
          </a:bodyPr>
          <a:lstStyle/>
          <a:p>
            <a:r>
              <a:rPr lang="en-US" b="1" dirty="0" smtClean="0"/>
              <a:t>$17.00</a:t>
            </a:r>
          </a:p>
          <a:p>
            <a:endParaRPr lang="en-US" b="1" dirty="0"/>
          </a:p>
          <a:p>
            <a:r>
              <a:rPr lang="en-US" b="1" dirty="0" smtClean="0"/>
              <a:t>Sub $15.00</a:t>
            </a:r>
            <a:endParaRPr lang="en-US" b="1" dirty="0"/>
          </a:p>
        </p:txBody>
      </p:sp>
      <p:pic>
        <p:nvPicPr>
          <p:cNvPr id="10" name="Picture 9"/>
          <p:cNvPicPr>
            <a:picLocks noChangeAspect="1"/>
          </p:cNvPicPr>
          <p:nvPr/>
        </p:nvPicPr>
        <p:blipFill>
          <a:blip r:embed="rId3"/>
          <a:stretch>
            <a:fillRect/>
          </a:stretch>
        </p:blipFill>
        <p:spPr>
          <a:xfrm>
            <a:off x="1533327" y="1253808"/>
            <a:ext cx="3270104" cy="1993162"/>
          </a:xfrm>
          <a:prstGeom prst="rect">
            <a:avLst/>
          </a:prstGeom>
        </p:spPr>
      </p:pic>
    </p:spTree>
    <p:extLst>
      <p:ext uri="{BB962C8B-B14F-4D97-AF65-F5344CB8AC3E}">
        <p14:creationId xmlns:p14="http://schemas.microsoft.com/office/powerpoint/2010/main" val="1941938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bg1"/>
                </a:solidFill>
                <a:latin typeface="Arial" panose="020B0604020202020204" pitchFamily="34" charset="0"/>
                <a:cs typeface="Arial" panose="020B0604020202020204" pitchFamily="34" charset="0"/>
              </a:rPr>
              <a:t>Your Price Risk </a:t>
            </a:r>
            <a:endParaRPr lang="en-US" sz="4800" dirty="0">
              <a:solidFill>
                <a:schemeClr val="bg1"/>
              </a:solidFill>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1"/>
          </p:nvPr>
        </p:nvPicPr>
        <p:blipFill>
          <a:blip r:embed="rId2"/>
          <a:stretch>
            <a:fillRect/>
          </a:stretch>
        </p:blipFill>
        <p:spPr>
          <a:xfrm>
            <a:off x="3309257" y="3733429"/>
            <a:ext cx="5112639" cy="2964093"/>
          </a:xfrm>
          <a:prstGeom prst="rect">
            <a:avLst/>
          </a:prstGeom>
        </p:spPr>
      </p:pic>
      <p:pic>
        <p:nvPicPr>
          <p:cNvPr id="10" name="Picture 9"/>
          <p:cNvPicPr>
            <a:picLocks noChangeAspect="1"/>
          </p:cNvPicPr>
          <p:nvPr/>
        </p:nvPicPr>
        <p:blipFill>
          <a:blip r:embed="rId3"/>
          <a:stretch>
            <a:fillRect/>
          </a:stretch>
        </p:blipFill>
        <p:spPr>
          <a:xfrm>
            <a:off x="6095999" y="1016848"/>
            <a:ext cx="4528457" cy="2446978"/>
          </a:xfrm>
          <a:prstGeom prst="rect">
            <a:avLst/>
          </a:prstGeom>
        </p:spPr>
      </p:pic>
      <p:pic>
        <p:nvPicPr>
          <p:cNvPr id="11" name="Picture 10"/>
          <p:cNvPicPr>
            <a:picLocks noChangeAspect="1"/>
          </p:cNvPicPr>
          <p:nvPr/>
        </p:nvPicPr>
        <p:blipFill>
          <a:blip r:embed="rId4"/>
          <a:stretch>
            <a:fillRect/>
          </a:stretch>
        </p:blipFill>
        <p:spPr>
          <a:xfrm>
            <a:off x="473573" y="1016848"/>
            <a:ext cx="4366306" cy="2502639"/>
          </a:xfrm>
          <a:prstGeom prst="rect">
            <a:avLst/>
          </a:prstGeom>
        </p:spPr>
      </p:pic>
      <p:sp>
        <p:nvSpPr>
          <p:cNvPr id="12" name="TextBox 11"/>
          <p:cNvSpPr txBox="1"/>
          <p:nvPr/>
        </p:nvSpPr>
        <p:spPr>
          <a:xfrm>
            <a:off x="1245326" y="3762103"/>
            <a:ext cx="1164101" cy="584775"/>
          </a:xfrm>
          <a:prstGeom prst="rect">
            <a:avLst/>
          </a:prstGeom>
          <a:noFill/>
          <a:ln w="57150">
            <a:solidFill>
              <a:srgbClr val="FF0000"/>
            </a:solidFill>
          </a:ln>
        </p:spPr>
        <p:txBody>
          <a:bodyPr wrap="none" rtlCol="0">
            <a:spAutoFit/>
          </a:bodyPr>
          <a:lstStyle/>
          <a:p>
            <a:r>
              <a:rPr lang="en-US" sz="3200" b="1" dirty="0" smtClean="0"/>
              <a:t>$8.00</a:t>
            </a:r>
            <a:endParaRPr lang="en-US" sz="3200" b="1" dirty="0"/>
          </a:p>
        </p:txBody>
      </p:sp>
      <p:sp>
        <p:nvSpPr>
          <p:cNvPr id="13" name="TextBox 12"/>
          <p:cNvSpPr txBox="1"/>
          <p:nvPr/>
        </p:nvSpPr>
        <p:spPr>
          <a:xfrm>
            <a:off x="9083040" y="3762103"/>
            <a:ext cx="947695" cy="523220"/>
          </a:xfrm>
          <a:prstGeom prst="rect">
            <a:avLst/>
          </a:prstGeom>
          <a:noFill/>
          <a:ln w="57150">
            <a:solidFill>
              <a:srgbClr val="FF0000"/>
            </a:solidFill>
          </a:ln>
        </p:spPr>
        <p:txBody>
          <a:bodyPr wrap="none" rtlCol="0">
            <a:spAutoFit/>
          </a:bodyPr>
          <a:lstStyle/>
          <a:p>
            <a:r>
              <a:rPr lang="en-US" sz="2800" b="1" dirty="0" smtClean="0"/>
              <a:t>$550</a:t>
            </a:r>
            <a:endParaRPr lang="en-US" sz="2800" b="1" dirty="0"/>
          </a:p>
        </p:txBody>
      </p:sp>
      <p:sp>
        <p:nvSpPr>
          <p:cNvPr id="14" name="TextBox 13"/>
          <p:cNvSpPr txBox="1"/>
          <p:nvPr/>
        </p:nvSpPr>
        <p:spPr>
          <a:xfrm>
            <a:off x="6479177" y="5373189"/>
            <a:ext cx="1257075" cy="523220"/>
          </a:xfrm>
          <a:prstGeom prst="rect">
            <a:avLst/>
          </a:prstGeom>
          <a:noFill/>
          <a:ln w="57150">
            <a:solidFill>
              <a:srgbClr val="FF0000"/>
            </a:solidFill>
          </a:ln>
        </p:spPr>
        <p:txBody>
          <a:bodyPr wrap="none" rtlCol="0">
            <a:spAutoFit/>
          </a:bodyPr>
          <a:lstStyle/>
          <a:p>
            <a:r>
              <a:rPr lang="en-US" sz="2800" b="1" dirty="0" smtClean="0"/>
              <a:t>$15.00</a:t>
            </a:r>
            <a:endParaRPr lang="en-US" sz="2800" b="1" dirty="0"/>
          </a:p>
        </p:txBody>
      </p:sp>
    </p:spTree>
    <p:extLst>
      <p:ext uri="{BB962C8B-B14F-4D97-AF65-F5344CB8AC3E}">
        <p14:creationId xmlns:p14="http://schemas.microsoft.com/office/powerpoint/2010/main" val="2236844980"/>
      </p:ext>
    </p:extLst>
  </p:cSld>
  <p:clrMapOvr>
    <a:masterClrMapping/>
  </p:clrMapOvr>
  <p:transition spd="slow"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smtClean="0">
                <a:solidFill>
                  <a:schemeClr val="bg1"/>
                </a:solidFill>
                <a:latin typeface="Arial" panose="020B0604020202020204" pitchFamily="34" charset="0"/>
                <a:cs typeface="Arial" panose="020B0604020202020204" pitchFamily="34" charset="0"/>
              </a:rPr>
              <a:t>What is Marketing ?</a:t>
            </a:r>
          </a:p>
        </p:txBody>
      </p:sp>
      <p:sp>
        <p:nvSpPr>
          <p:cNvPr id="5123" name="Rectangle 3"/>
          <p:cNvSpPr>
            <a:spLocks noGrp="1" noChangeArrowheads="1"/>
          </p:cNvSpPr>
          <p:nvPr>
            <p:ph type="body" idx="1"/>
          </p:nvPr>
        </p:nvSpPr>
        <p:spPr/>
        <p:txBody>
          <a:bodyPr/>
          <a:lstStyle/>
          <a:p>
            <a:pPr>
              <a:defRPr/>
            </a:pPr>
            <a:endParaRPr lang="en-US" altLang="en-US" dirty="0" smtClean="0"/>
          </a:p>
          <a:p>
            <a:pPr>
              <a:buFont typeface="Monotype Sorts"/>
              <a:buChar char=" "/>
              <a:defRPr/>
            </a:pPr>
            <a:r>
              <a:rPr lang="en-US" altLang="en-US" b="1" dirty="0" smtClean="0"/>
              <a:t>MARKETING:</a:t>
            </a:r>
            <a:r>
              <a:rPr lang="en-US" altLang="en-US" dirty="0" smtClean="0"/>
              <a:t> </a:t>
            </a:r>
          </a:p>
          <a:p>
            <a:pPr>
              <a:buFont typeface="Monotype Sorts"/>
              <a:buChar char=" "/>
              <a:defRPr/>
            </a:pPr>
            <a:r>
              <a:rPr lang="en-US" altLang="en-US" dirty="0" smtClean="0"/>
              <a:t>Efforts involved in pricing and or protecting price of commodities in advance of their production or use.</a:t>
            </a:r>
          </a:p>
          <a:p>
            <a:pPr marL="0" indent="0" algn="ctr">
              <a:buNone/>
              <a:defRPr/>
            </a:pPr>
            <a:r>
              <a:rPr lang="en-US" altLang="en-US" dirty="0" smtClean="0"/>
              <a:t>“Doing Something with Price”</a:t>
            </a:r>
          </a:p>
          <a:p>
            <a:pPr marL="0" indent="0" algn="ctr">
              <a:buNone/>
              <a:defRPr/>
            </a:pPr>
            <a:endParaRPr lang="en-US" altLang="en-US" dirty="0" smtClean="0"/>
          </a:p>
          <a:p>
            <a:pPr marL="0" indent="0" algn="ctr">
              <a:buNone/>
              <a:defRPr/>
            </a:pPr>
            <a:r>
              <a:rPr lang="en-US" altLang="en-US" dirty="0" smtClean="0"/>
              <a:t>For Dairy Net Margin is 62% dependent on Markets    </a:t>
            </a:r>
          </a:p>
          <a:p>
            <a:pPr lvl="1">
              <a:defRPr/>
            </a:pPr>
            <a:endParaRPr lang="en-US" altLang="en-US" dirty="0" smtClean="0"/>
          </a:p>
        </p:txBody>
      </p:sp>
    </p:spTree>
    <p:extLst>
      <p:ext uri="{BB962C8B-B14F-4D97-AF65-F5344CB8AC3E}">
        <p14:creationId xmlns:p14="http://schemas.microsoft.com/office/powerpoint/2010/main" val="37517949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anim calcmode="lin" valueType="num">
                                      <p:cBhvr additive="base">
                                        <p:cTn id="7"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xEl>
                                              <p:pRg st="5" end="5"/>
                                            </p:txEl>
                                          </p:spTgt>
                                        </p:tgtEl>
                                        <p:attrNameLst>
                                          <p:attrName>style.visibility</p:attrName>
                                        </p:attrNameLst>
                                      </p:cBhvr>
                                      <p:to>
                                        <p:strVal val="visible"/>
                                      </p:to>
                                    </p:set>
                                    <p:anim calcmode="lin" valueType="num">
                                      <p:cBhvr additive="base">
                                        <p:cTn id="13"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Observed Characteristics of Successful Marketer</a:t>
            </a:r>
            <a:endParaRPr lang="en-US" dirty="0">
              <a:solidFill>
                <a:schemeClr val="bg1"/>
              </a:solidFill>
            </a:endParaRPr>
          </a:p>
        </p:txBody>
      </p:sp>
      <p:sp>
        <p:nvSpPr>
          <p:cNvPr id="3" name="Content Placeholder 2"/>
          <p:cNvSpPr>
            <a:spLocks noGrp="1"/>
          </p:cNvSpPr>
          <p:nvPr>
            <p:ph idx="1"/>
          </p:nvPr>
        </p:nvSpPr>
        <p:spPr/>
        <p:txBody>
          <a:bodyPr/>
          <a:lstStyle/>
          <a:p>
            <a:pPr lvl="0">
              <a:lnSpc>
                <a:spcPct val="90000"/>
              </a:lnSpc>
              <a:defRPr/>
            </a:pPr>
            <a:r>
              <a:rPr lang="en-US" altLang="en-US" dirty="0" smtClean="0">
                <a:solidFill>
                  <a:prstClr val="black"/>
                </a:solidFill>
              </a:rPr>
              <a:t>Fully Acknowledging </a:t>
            </a:r>
            <a:r>
              <a:rPr lang="en-US" altLang="en-US" dirty="0">
                <a:solidFill>
                  <a:prstClr val="black"/>
                </a:solidFill>
              </a:rPr>
              <a:t>Price Risk </a:t>
            </a:r>
            <a:r>
              <a:rPr lang="en-US" altLang="en-US" dirty="0" smtClean="0">
                <a:solidFill>
                  <a:prstClr val="black"/>
                </a:solidFill>
              </a:rPr>
              <a:t>forward </a:t>
            </a:r>
            <a:endParaRPr lang="en-US" altLang="en-US" dirty="0">
              <a:solidFill>
                <a:prstClr val="black"/>
              </a:solidFill>
            </a:endParaRPr>
          </a:p>
          <a:p>
            <a:pPr lvl="0">
              <a:lnSpc>
                <a:spcPct val="90000"/>
              </a:lnSpc>
              <a:defRPr/>
            </a:pPr>
            <a:r>
              <a:rPr lang="en-US" altLang="en-US" dirty="0" smtClean="0">
                <a:solidFill>
                  <a:prstClr val="black"/>
                </a:solidFill>
              </a:rPr>
              <a:t>Have </a:t>
            </a:r>
            <a:r>
              <a:rPr lang="en-US" altLang="en-US" dirty="0">
                <a:solidFill>
                  <a:prstClr val="black"/>
                </a:solidFill>
              </a:rPr>
              <a:t>a </a:t>
            </a:r>
            <a:r>
              <a:rPr lang="en-US" altLang="en-US" dirty="0" smtClean="0">
                <a:solidFill>
                  <a:prstClr val="black"/>
                </a:solidFill>
              </a:rPr>
              <a:t>written management approved Plan/Policy/System </a:t>
            </a:r>
            <a:endParaRPr lang="en-US" altLang="en-US" dirty="0">
              <a:solidFill>
                <a:prstClr val="black"/>
              </a:solidFill>
            </a:endParaRPr>
          </a:p>
          <a:p>
            <a:pPr lvl="0">
              <a:lnSpc>
                <a:spcPct val="90000"/>
              </a:lnSpc>
              <a:defRPr/>
            </a:pPr>
            <a:r>
              <a:rPr lang="en-US" altLang="en-US" dirty="0" smtClean="0">
                <a:solidFill>
                  <a:prstClr val="black"/>
                </a:solidFill>
              </a:rPr>
              <a:t>Forward Modeled Price/Revenue/Margin drive Strategy</a:t>
            </a:r>
          </a:p>
          <a:p>
            <a:pPr lvl="0">
              <a:lnSpc>
                <a:spcPct val="90000"/>
              </a:lnSpc>
              <a:defRPr/>
            </a:pPr>
            <a:r>
              <a:rPr lang="en-US" altLang="en-US" dirty="0" smtClean="0">
                <a:solidFill>
                  <a:prstClr val="black"/>
                </a:solidFill>
              </a:rPr>
              <a:t>Have Funding/ Budget for marketing action.</a:t>
            </a:r>
          </a:p>
          <a:p>
            <a:pPr lvl="0">
              <a:defRPr/>
            </a:pPr>
            <a:r>
              <a:rPr lang="en-US" altLang="en-US" dirty="0" smtClean="0">
                <a:solidFill>
                  <a:prstClr val="black"/>
                </a:solidFill>
              </a:rPr>
              <a:t>Employ consistency/decisiveness/systematic approach </a:t>
            </a:r>
          </a:p>
          <a:p>
            <a:pPr lvl="0">
              <a:defRPr/>
            </a:pPr>
            <a:endParaRPr lang="en-US" altLang="en-US" sz="4000" dirty="0" smtClean="0">
              <a:solidFill>
                <a:prstClr val="black"/>
              </a:solidFill>
            </a:endParaRPr>
          </a:p>
          <a:p>
            <a:pPr lvl="0">
              <a:defRPr/>
            </a:pPr>
            <a:r>
              <a:rPr lang="en-US" altLang="en-US" sz="4000" dirty="0" smtClean="0">
                <a:solidFill>
                  <a:prstClr val="black"/>
                </a:solidFill>
              </a:rPr>
              <a:t>Successful Marketer </a:t>
            </a:r>
            <a:endParaRPr lang="en-US" altLang="en-US" sz="4000" dirty="0">
              <a:solidFill>
                <a:prstClr val="black"/>
              </a:solidFill>
            </a:endParaRPr>
          </a:p>
          <a:p>
            <a:pPr marL="0" lvl="0" indent="0">
              <a:buNone/>
              <a:defRPr/>
            </a:pPr>
            <a:r>
              <a:rPr lang="en-US" altLang="en-US" sz="4000" dirty="0">
                <a:solidFill>
                  <a:prstClr val="black"/>
                </a:solidFill>
              </a:rPr>
              <a:t> </a:t>
            </a:r>
            <a:r>
              <a:rPr lang="en-US" altLang="en-US" sz="4000" dirty="0" smtClean="0">
                <a:solidFill>
                  <a:prstClr val="black"/>
                </a:solidFill>
              </a:rPr>
              <a:t>        Never “Doubts” a market</a:t>
            </a:r>
          </a:p>
          <a:p>
            <a:endParaRPr lang="en-US" dirty="0"/>
          </a:p>
        </p:txBody>
      </p:sp>
    </p:spTree>
    <p:extLst>
      <p:ext uri="{BB962C8B-B14F-4D97-AF65-F5344CB8AC3E}">
        <p14:creationId xmlns:p14="http://schemas.microsoft.com/office/powerpoint/2010/main" val="273564301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p:txBody>
          <a:bodyPr/>
          <a:lstStyle/>
          <a:p>
            <a:r>
              <a:rPr lang="en-US" altLang="en-US" sz="3600" dirty="0" smtClean="0">
                <a:solidFill>
                  <a:schemeClr val="bg1"/>
                </a:solidFill>
                <a:latin typeface="Arial" panose="020B0604020202020204" pitchFamily="34" charset="0"/>
                <a:cs typeface="Arial" panose="020B0604020202020204" pitchFamily="34" charset="0"/>
              </a:rPr>
              <a:t>Our Approach is  PRINCIPLES based..</a:t>
            </a:r>
            <a:endParaRPr lang="en-US" altLang="en-US" sz="3600" dirty="0">
              <a:solidFill>
                <a:schemeClr val="bg1"/>
              </a:solidFill>
              <a:latin typeface="Arial" panose="020B0604020202020204" pitchFamily="34" charset="0"/>
              <a:cs typeface="Arial" panose="020B0604020202020204" pitchFamily="34" charset="0"/>
            </a:endParaRPr>
          </a:p>
        </p:txBody>
      </p:sp>
      <p:sp>
        <p:nvSpPr>
          <p:cNvPr id="92163" name="Rectangle 1027"/>
          <p:cNvSpPr>
            <a:spLocks noGrp="1" noChangeArrowheads="1"/>
          </p:cNvSpPr>
          <p:nvPr>
            <p:ph type="body" idx="1"/>
          </p:nvPr>
        </p:nvSpPr>
        <p:spPr>
          <a:xfrm>
            <a:off x="591127" y="1060450"/>
            <a:ext cx="10843491" cy="5721350"/>
          </a:xfrm>
        </p:spPr>
        <p:txBody>
          <a:bodyPr/>
          <a:lstStyle/>
          <a:p>
            <a:pPr>
              <a:lnSpc>
                <a:spcPct val="90000"/>
              </a:lnSpc>
              <a:defRPr/>
            </a:pPr>
            <a:r>
              <a:rPr lang="en-US" altLang="en-US" sz="2800" dirty="0" smtClean="0"/>
              <a:t>We focus on Price currently offered not what we hope it to be.</a:t>
            </a:r>
            <a:endParaRPr lang="en-US" altLang="en-US" sz="2800" dirty="0"/>
          </a:p>
          <a:p>
            <a:pPr lvl="0">
              <a:lnSpc>
                <a:spcPct val="90000"/>
              </a:lnSpc>
              <a:defRPr/>
            </a:pPr>
            <a:r>
              <a:rPr lang="en-US" altLang="en-US" sz="2800" dirty="0">
                <a:solidFill>
                  <a:prstClr val="black"/>
                </a:solidFill>
              </a:rPr>
              <a:t>We admit to not knowing where price is going  </a:t>
            </a:r>
          </a:p>
          <a:p>
            <a:pPr lvl="0">
              <a:lnSpc>
                <a:spcPct val="90000"/>
              </a:lnSpc>
              <a:defRPr/>
            </a:pPr>
            <a:r>
              <a:rPr lang="en-US" altLang="en-US" sz="2800" dirty="0">
                <a:solidFill>
                  <a:prstClr val="black"/>
                </a:solidFill>
              </a:rPr>
              <a:t>We acknowledge Price Risk as it applies to each client </a:t>
            </a:r>
          </a:p>
          <a:p>
            <a:pPr>
              <a:lnSpc>
                <a:spcPct val="90000"/>
              </a:lnSpc>
              <a:defRPr/>
            </a:pPr>
            <a:r>
              <a:rPr lang="en-US" altLang="en-US" sz="2800" dirty="0" smtClean="0"/>
              <a:t>We appreciate </a:t>
            </a:r>
            <a:r>
              <a:rPr lang="en-US" altLang="en-US" sz="2800" dirty="0"/>
              <a:t>Price Patterns of Behavior</a:t>
            </a:r>
          </a:p>
          <a:p>
            <a:pPr>
              <a:lnSpc>
                <a:spcPct val="90000"/>
              </a:lnSpc>
              <a:defRPr/>
            </a:pPr>
            <a:r>
              <a:rPr lang="en-US" altLang="en-US" sz="2800" dirty="0" smtClean="0"/>
              <a:t>We are not surprised that Prices </a:t>
            </a:r>
            <a:r>
              <a:rPr lang="en-US" altLang="en-US" sz="2800" dirty="0"/>
              <a:t>go up Prices go down</a:t>
            </a:r>
            <a:r>
              <a:rPr lang="en-US" sz="2800" dirty="0"/>
              <a:t> </a:t>
            </a:r>
          </a:p>
          <a:p>
            <a:pPr>
              <a:lnSpc>
                <a:spcPct val="90000"/>
              </a:lnSpc>
              <a:defRPr/>
            </a:pPr>
            <a:r>
              <a:rPr lang="en-US" sz="2800" dirty="0" smtClean="0"/>
              <a:t>Risk is framed around Price going </a:t>
            </a:r>
            <a:r>
              <a:rPr lang="en-US" sz="2800" dirty="0"/>
              <a:t>back to where it came </a:t>
            </a:r>
            <a:r>
              <a:rPr lang="en-US" sz="2800" dirty="0" smtClean="0"/>
              <a:t>from</a:t>
            </a:r>
          </a:p>
          <a:p>
            <a:pPr>
              <a:lnSpc>
                <a:spcPct val="90000"/>
              </a:lnSpc>
              <a:defRPr/>
            </a:pPr>
            <a:r>
              <a:rPr lang="en-US" altLang="en-US" sz="2800" dirty="0" smtClean="0"/>
              <a:t>We coach clients through Marketing Plan development </a:t>
            </a:r>
            <a:endParaRPr lang="en-US" altLang="en-US" sz="2800" dirty="0"/>
          </a:p>
          <a:p>
            <a:pPr>
              <a:lnSpc>
                <a:spcPct val="90000"/>
              </a:lnSpc>
              <a:defRPr/>
            </a:pPr>
            <a:r>
              <a:rPr lang="en-US" altLang="en-US" sz="2800" dirty="0" smtClean="0"/>
              <a:t>We understand Marketing </a:t>
            </a:r>
            <a:r>
              <a:rPr lang="en-US" altLang="en-US" sz="2800" dirty="0"/>
              <a:t>requires Funding/ </a:t>
            </a:r>
            <a:r>
              <a:rPr lang="en-US" altLang="en-US" sz="2800" dirty="0" smtClean="0"/>
              <a:t>Budget</a:t>
            </a:r>
          </a:p>
          <a:p>
            <a:pPr lvl="0">
              <a:lnSpc>
                <a:spcPct val="90000"/>
              </a:lnSpc>
              <a:defRPr/>
            </a:pPr>
            <a:r>
              <a:rPr lang="en-US" altLang="en-US" sz="2800" dirty="0">
                <a:solidFill>
                  <a:prstClr val="black"/>
                </a:solidFill>
              </a:rPr>
              <a:t>Price/Revenue/Profit drive </a:t>
            </a:r>
            <a:r>
              <a:rPr lang="en-US" altLang="en-US" sz="2800" dirty="0" smtClean="0">
                <a:solidFill>
                  <a:prstClr val="black"/>
                </a:solidFill>
              </a:rPr>
              <a:t>Strategy</a:t>
            </a:r>
            <a:endParaRPr lang="en-US" altLang="en-US" sz="2800" dirty="0"/>
          </a:p>
          <a:p>
            <a:pPr>
              <a:defRPr/>
            </a:pPr>
            <a:r>
              <a:rPr lang="en-US" altLang="en-US" sz="2800" dirty="0" smtClean="0"/>
              <a:t>We promote Systematic Market action consistency/decisiveness</a:t>
            </a:r>
            <a:endParaRPr lang="en-US" altLang="en-US" sz="2800" dirty="0"/>
          </a:p>
          <a:p>
            <a:pPr>
              <a:defRPr/>
            </a:pPr>
            <a:r>
              <a:rPr lang="en-US" altLang="en-US" sz="3600" dirty="0" smtClean="0"/>
              <a:t>We Never </a:t>
            </a:r>
            <a:r>
              <a:rPr lang="en-US" altLang="en-US" sz="3600" dirty="0"/>
              <a:t>“Doubt” a market</a:t>
            </a:r>
          </a:p>
          <a:p>
            <a:pPr>
              <a:defRPr/>
            </a:pPr>
            <a:endParaRPr lang="en-US" sz="2000" dirty="0"/>
          </a:p>
          <a:p>
            <a:pPr marL="0" indent="0">
              <a:lnSpc>
                <a:spcPct val="90000"/>
              </a:lnSpc>
              <a:buNone/>
              <a:defRPr/>
            </a:pPr>
            <a:r>
              <a:rPr lang="en-US" altLang="en-US" sz="2800" dirty="0"/>
              <a:t> </a:t>
            </a:r>
          </a:p>
          <a:p>
            <a:pPr marL="0" indent="0">
              <a:lnSpc>
                <a:spcPct val="90000"/>
              </a:lnSpc>
              <a:buNone/>
              <a:defRPr/>
            </a:pPr>
            <a:endParaRPr lang="en-US" altLang="en-US" dirty="0"/>
          </a:p>
        </p:txBody>
      </p:sp>
    </p:spTree>
    <p:extLst>
      <p:ext uri="{BB962C8B-B14F-4D97-AF65-F5344CB8AC3E}">
        <p14:creationId xmlns:p14="http://schemas.microsoft.com/office/powerpoint/2010/main" val="43751440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6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6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6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6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16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163">
                                            <p:txEl>
                                              <p:pRg st="10" end="10"/>
                                            </p:txEl>
                                          </p:spTgt>
                                        </p:tgtEl>
                                        <p:attrNameLst>
                                          <p:attrName>style.visibility</p:attrName>
                                        </p:attrNameLst>
                                      </p:cBhvr>
                                      <p:to>
                                        <p:strVal val="visible"/>
                                      </p:to>
                                    </p:set>
                                    <p:anim calcmode="lin" valueType="num">
                                      <p:cBhvr additive="base">
                                        <p:cTn id="31" dur="500" fill="hold"/>
                                        <p:tgtEl>
                                          <p:spTgt spid="9216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6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1"/>
          <p:cNvSpPr>
            <a:spLocks noGrp="1"/>
          </p:cNvSpPr>
          <p:nvPr>
            <p:ph idx="1"/>
          </p:nvPr>
        </p:nvSpPr>
        <p:spPr>
          <a:xfrm>
            <a:off x="104504" y="1268730"/>
            <a:ext cx="10380120" cy="5426440"/>
          </a:xfrm>
        </p:spPr>
        <p:txBody>
          <a:bodyPr/>
          <a:lstStyle/>
          <a:p>
            <a:r>
              <a:rPr lang="en-US" altLang="en-US" dirty="0" smtClean="0"/>
              <a:t>Milk Nutritious and Safe</a:t>
            </a:r>
          </a:p>
          <a:p>
            <a:r>
              <a:rPr lang="en-US" altLang="en-US" dirty="0" smtClean="0"/>
              <a:t>Milk can be processed into </a:t>
            </a:r>
          </a:p>
          <a:p>
            <a:pPr marL="0" indent="0">
              <a:buNone/>
            </a:pPr>
            <a:r>
              <a:rPr lang="en-US" altLang="en-US" dirty="0"/>
              <a:t> </a:t>
            </a:r>
            <a:r>
              <a:rPr lang="en-US" altLang="en-US" dirty="0" smtClean="0"/>
              <a:t>  wide variety of products</a:t>
            </a:r>
          </a:p>
          <a:p>
            <a:r>
              <a:rPr lang="en-US" altLang="en-US" dirty="0" smtClean="0"/>
              <a:t>Dairy Production and Processing</a:t>
            </a:r>
          </a:p>
          <a:p>
            <a:pPr marL="0" indent="0">
              <a:buNone/>
            </a:pPr>
            <a:r>
              <a:rPr lang="en-US" altLang="en-US" dirty="0"/>
              <a:t> </a:t>
            </a:r>
            <a:r>
              <a:rPr lang="en-US" altLang="en-US" dirty="0" smtClean="0"/>
              <a:t>  infrastructure is highly developed</a:t>
            </a:r>
          </a:p>
          <a:p>
            <a:r>
              <a:rPr lang="en-US" altLang="en-US" dirty="0" smtClean="0"/>
              <a:t>Technology continues to develop through out industry</a:t>
            </a:r>
          </a:p>
          <a:p>
            <a:r>
              <a:rPr lang="en-US" altLang="en-US" dirty="0" smtClean="0"/>
              <a:t>Dairymen can leverage their comparative advantages</a:t>
            </a:r>
          </a:p>
          <a:p>
            <a:r>
              <a:rPr lang="en-US" altLang="en-US" dirty="0" smtClean="0"/>
              <a:t>Mature Markets and Marketing Tools are available.</a:t>
            </a:r>
          </a:p>
          <a:p>
            <a:pPr marL="0" indent="0">
              <a:buNone/>
            </a:pPr>
            <a:r>
              <a:rPr lang="en-US" altLang="en-US" dirty="0" smtClean="0"/>
              <a:t> </a:t>
            </a:r>
          </a:p>
        </p:txBody>
      </p:sp>
      <p:sp>
        <p:nvSpPr>
          <p:cNvPr id="81923" name="Text Placeholder 2"/>
          <p:cNvSpPr>
            <a:spLocks noGrp="1"/>
          </p:cNvSpPr>
          <p:nvPr>
            <p:ph type="body" sz="quarter" idx="10"/>
          </p:nvPr>
        </p:nvSpPr>
        <p:spPr/>
        <p:txBody>
          <a:bodyPr/>
          <a:lstStyle/>
          <a:p>
            <a:r>
              <a:rPr lang="en-US" altLang="en-US" dirty="0" smtClean="0"/>
              <a:t>Dairy’s Future is Very Bright </a:t>
            </a:r>
          </a:p>
        </p:txBody>
      </p:sp>
      <p:pic>
        <p:nvPicPr>
          <p:cNvPr id="2050" name="Picture 2" descr="The study followed more than 4,000 60-year-olds in Sweden, a country with high dairy consum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680" y="914399"/>
            <a:ext cx="5530677" cy="327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725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Conclusion</a:t>
            </a:r>
          </a:p>
          <a:p>
            <a:r>
              <a:rPr lang="en-US" dirty="0" smtClean="0"/>
              <a:t>Accept Challenge of Managing Price Risk</a:t>
            </a:r>
          </a:p>
          <a:p>
            <a:r>
              <a:rPr lang="en-US" dirty="0" smtClean="0"/>
              <a:t>And Price Opportunity by</a:t>
            </a:r>
          </a:p>
          <a:p>
            <a:r>
              <a:rPr lang="en-US" dirty="0" smtClean="0"/>
              <a:t>Employing Commodity Marketing Principles, Concepts, and Tools. </a:t>
            </a:r>
          </a:p>
          <a:p>
            <a:endParaRPr lang="en-US" dirty="0"/>
          </a:p>
        </p:txBody>
      </p:sp>
      <p:pic>
        <p:nvPicPr>
          <p:cNvPr id="5" name="Picture 4"/>
          <p:cNvPicPr>
            <a:picLocks noChangeAspect="1"/>
          </p:cNvPicPr>
          <p:nvPr/>
        </p:nvPicPr>
        <p:blipFill>
          <a:blip r:embed="rId2"/>
          <a:stretch>
            <a:fillRect/>
          </a:stretch>
        </p:blipFill>
        <p:spPr>
          <a:xfrm>
            <a:off x="171450" y="4674634"/>
            <a:ext cx="5471048" cy="1646156"/>
          </a:xfrm>
          <a:prstGeom prst="rect">
            <a:avLst/>
          </a:prstGeom>
        </p:spPr>
      </p:pic>
      <p:sp>
        <p:nvSpPr>
          <p:cNvPr id="2" name="TextBox 1"/>
          <p:cNvSpPr txBox="1"/>
          <p:nvPr/>
        </p:nvSpPr>
        <p:spPr>
          <a:xfrm rot="21162680">
            <a:off x="2066839" y="1582295"/>
            <a:ext cx="7151317" cy="2123658"/>
          </a:xfrm>
          <a:prstGeom prst="rect">
            <a:avLst/>
          </a:prstGeom>
          <a:solidFill>
            <a:srgbClr val="FFFF00"/>
          </a:solidFill>
        </p:spPr>
        <p:txBody>
          <a:bodyPr wrap="none" rtlCol="0">
            <a:spAutoFit/>
          </a:bodyPr>
          <a:lstStyle/>
          <a:p>
            <a:r>
              <a:rPr lang="en-US" sz="4400" b="1" dirty="0" smtClean="0">
                <a:latin typeface="Arial" panose="020B0604020202020204" pitchFamily="34" charset="0"/>
                <a:cs typeface="Arial" panose="020B0604020202020204" pitchFamily="34" charset="0"/>
              </a:rPr>
              <a:t>Have Fun !!!!!</a:t>
            </a:r>
          </a:p>
          <a:p>
            <a:r>
              <a:rPr lang="en-US" sz="4400" b="1" dirty="0" smtClean="0">
                <a:latin typeface="Arial" panose="020B0604020202020204" pitchFamily="34" charset="0"/>
                <a:cs typeface="Arial" panose="020B0604020202020204" pitchFamily="34" charset="0"/>
              </a:rPr>
              <a:t>        Thank You</a:t>
            </a:r>
          </a:p>
          <a:p>
            <a:r>
              <a:rPr lang="en-US" sz="4400" b="1" dirty="0" smtClean="0">
                <a:latin typeface="Arial" panose="020B0604020202020204" pitchFamily="34" charset="0"/>
                <a:cs typeface="Arial" panose="020B0604020202020204" pitchFamily="34" charset="0"/>
              </a:rPr>
              <a:t>Georgia Dairy Producers  </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707170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1188721"/>
            <a:ext cx="10363200" cy="2411734"/>
          </a:xfrm>
        </p:spPr>
        <p:txBody>
          <a:bodyPr/>
          <a:lstStyle/>
          <a:p>
            <a:r>
              <a:rPr lang="en-US" sz="4800" dirty="0" smtClean="0">
                <a:latin typeface="Arial" panose="020B0604020202020204" pitchFamily="34" charset="0"/>
                <a:cs typeface="Arial" panose="020B0604020202020204" pitchFamily="34" charset="0"/>
              </a:rPr>
              <a:t>Atten Babler Commodities </a:t>
            </a:r>
            <a:br>
              <a:rPr lang="en-US" sz="4800" dirty="0" smtClean="0">
                <a:latin typeface="Arial" panose="020B0604020202020204" pitchFamily="34" charset="0"/>
                <a:cs typeface="Arial" panose="020B0604020202020204" pitchFamily="34" charset="0"/>
              </a:rPr>
            </a:br>
            <a:r>
              <a:rPr lang="en-US" sz="4800" dirty="0" smtClean="0">
                <a:latin typeface="Arial" panose="020B0604020202020204" pitchFamily="34" charset="0"/>
                <a:cs typeface="Arial" panose="020B0604020202020204" pitchFamily="34" charset="0"/>
              </a:rPr>
              <a:t>Atten Babler Insurance Services</a:t>
            </a:r>
            <a:br>
              <a:rPr lang="en-US" sz="4800" dirty="0" smtClean="0">
                <a:latin typeface="Arial" panose="020B0604020202020204" pitchFamily="34" charset="0"/>
                <a:cs typeface="Arial" panose="020B0604020202020204" pitchFamily="34" charset="0"/>
              </a:rPr>
            </a:br>
            <a:r>
              <a:rPr lang="en-US" sz="4800" dirty="0" smtClean="0">
                <a:latin typeface="Arial" panose="020B0604020202020204" pitchFamily="34" charset="0"/>
                <a:cs typeface="Arial" panose="020B0604020202020204" pitchFamily="34" charset="0"/>
              </a:rPr>
              <a:t>1800-884-8290</a:t>
            </a:r>
            <a:endParaRPr lang="en-US" sz="4800" dirty="0">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a:xfrm>
            <a:off x="1017270" y="3886200"/>
            <a:ext cx="10001250" cy="1752600"/>
          </a:xfrm>
        </p:spPr>
        <p:txBody>
          <a:bodyPr/>
          <a:lstStyle/>
          <a:p>
            <a:r>
              <a:rPr lang="en-US" sz="2400" b="1" dirty="0" smtClean="0">
                <a:solidFill>
                  <a:schemeClr val="accent1"/>
                </a:solidFill>
              </a:rPr>
              <a:t>We stand ready to be a resource to your Dairy.</a:t>
            </a:r>
          </a:p>
          <a:p>
            <a:r>
              <a:rPr lang="en-US" sz="2400" b="1" dirty="0" smtClean="0">
                <a:solidFill>
                  <a:schemeClr val="accent1"/>
                </a:solidFill>
              </a:rPr>
              <a:t>Carl Babler </a:t>
            </a:r>
          </a:p>
          <a:p>
            <a:r>
              <a:rPr lang="en-US" dirty="0" smtClean="0">
                <a:hlinkClick r:id="rId2"/>
              </a:rPr>
              <a:t>cbabler@attenbabler.com</a:t>
            </a:r>
            <a:endParaRPr lang="en-US" dirty="0" smtClean="0"/>
          </a:p>
          <a:p>
            <a:r>
              <a:rPr lang="en-US" b="1" dirty="0" smtClean="0">
                <a:solidFill>
                  <a:schemeClr val="accent1"/>
                </a:solidFill>
              </a:rPr>
              <a:t>Direct Number 815-402-3859 </a:t>
            </a:r>
            <a:endParaRPr lang="en-US" b="1" dirty="0">
              <a:solidFill>
                <a:schemeClr val="accent1"/>
              </a:solidFill>
            </a:endParaRPr>
          </a:p>
        </p:txBody>
      </p:sp>
    </p:spTree>
    <p:extLst>
      <p:ext uri="{BB962C8B-B14F-4D97-AF65-F5344CB8AC3E}">
        <p14:creationId xmlns:p14="http://schemas.microsoft.com/office/powerpoint/2010/main" val="1615484416"/>
      </p:ext>
    </p:extLst>
  </p:cSld>
  <p:clrMapOvr>
    <a:masterClrMapping/>
  </p:clrMapOvr>
  <p:transition spd="slow"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2"/>
          <p:cNvSpPr>
            <a:spLocks noGrp="1"/>
          </p:cNvSpPr>
          <p:nvPr>
            <p:ph type="body" sz="quarter" idx="10"/>
          </p:nvPr>
        </p:nvSpPr>
        <p:spPr/>
        <p:txBody>
          <a:bodyPr/>
          <a:lstStyle/>
          <a:p>
            <a:r>
              <a:rPr lang="en-US" altLang="en-US" sz="4800" dirty="0"/>
              <a:t>Dairy Producer </a:t>
            </a:r>
            <a:r>
              <a:rPr lang="en-US" altLang="en-US" sz="4800" dirty="0" smtClean="0"/>
              <a:t>Opportunities I see…. </a:t>
            </a:r>
            <a:endParaRPr lang="en-US" altLang="en-US" sz="4800" dirty="0"/>
          </a:p>
        </p:txBody>
      </p:sp>
      <p:sp>
        <p:nvSpPr>
          <p:cNvPr id="71683" name="AutoShape 8" descr="Image result for hilmar cheese"/>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rade Gothic LT Std"/>
                <a:ea typeface="MS PGothic" panose="020B0600070205080204" pitchFamily="34" charset="-128"/>
                <a:cs typeface="Trade Gothic LT Std"/>
              </a:defRPr>
            </a:lvl1pPr>
            <a:lvl2pPr marL="742950" indent="-285750">
              <a:spcBef>
                <a:spcPct val="20000"/>
              </a:spcBef>
              <a:buFont typeface="Arial" panose="020B0604020202020204" pitchFamily="34" charset="0"/>
              <a:buChar char="–"/>
              <a:defRPr sz="2800">
                <a:solidFill>
                  <a:schemeClr val="tx1"/>
                </a:solidFill>
                <a:latin typeface="Trade Gothic LT Std"/>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ade Gothic LT Std"/>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9pPr>
          </a:lstStyle>
          <a:p>
            <a:pPr eaLnBrk="0" fontAlgn="base" hangingPunct="0">
              <a:spcBef>
                <a:spcPct val="0"/>
              </a:spcBef>
              <a:spcAft>
                <a:spcPct val="0"/>
              </a:spcAft>
              <a:buNone/>
            </a:pPr>
            <a:endParaRPr lang="en-US" altLang="en-US" sz="1800">
              <a:solidFill>
                <a:prstClr val="black"/>
              </a:solidFill>
              <a:latin typeface="Arial" panose="020B0604020202020204" pitchFamily="34" charset="0"/>
              <a:cs typeface="Arial" panose="020B0604020202020204" pitchFamily="34" charset="0"/>
            </a:endParaRPr>
          </a:p>
        </p:txBody>
      </p:sp>
      <p:pic>
        <p:nvPicPr>
          <p:cNvPr id="71684" name="Picture 2" descr="http://hstrial-qualitydairycons.homestead.com/publishImages/Photo-Gallery~~element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9400" y="990600"/>
            <a:ext cx="5003800" cy="3321050"/>
          </a:xfrm>
        </p:spPr>
      </p:pic>
      <p:pic>
        <p:nvPicPr>
          <p:cNvPr id="71685" name="Picture 2" descr="Image result for organic milk produc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25" y="3200400"/>
            <a:ext cx="47831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4"/>
          <p:cNvSpPr txBox="1">
            <a:spLocks noChangeArrowheads="1"/>
          </p:cNvSpPr>
          <p:nvPr/>
        </p:nvSpPr>
        <p:spPr bwMode="auto">
          <a:xfrm>
            <a:off x="2133601" y="4625976"/>
            <a:ext cx="27238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rade Gothic LT Std"/>
                <a:ea typeface="MS PGothic" panose="020B0600070205080204" pitchFamily="34" charset="-128"/>
                <a:cs typeface="Trade Gothic LT Std"/>
              </a:defRPr>
            </a:lvl1pPr>
            <a:lvl2pPr marL="742950" indent="-285750">
              <a:spcBef>
                <a:spcPct val="20000"/>
              </a:spcBef>
              <a:buFont typeface="Arial" panose="020B0604020202020204" pitchFamily="34" charset="0"/>
              <a:buChar char="–"/>
              <a:defRPr sz="2800">
                <a:solidFill>
                  <a:schemeClr val="tx1"/>
                </a:solidFill>
                <a:latin typeface="Trade Gothic LT Std"/>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ade Gothic LT Std"/>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9pPr>
          </a:lstStyle>
          <a:p>
            <a:pPr eaLnBrk="0" fontAlgn="base" hangingPunct="0">
              <a:spcBef>
                <a:spcPct val="0"/>
              </a:spcBef>
              <a:spcAft>
                <a:spcPct val="0"/>
              </a:spcAft>
              <a:buNone/>
            </a:pPr>
            <a:r>
              <a:rPr lang="en-US" altLang="en-US" sz="3600" b="1">
                <a:solidFill>
                  <a:prstClr val="black"/>
                </a:solidFill>
                <a:latin typeface="Arial" panose="020B0604020202020204" pitchFamily="34" charset="0"/>
                <a:cs typeface="Arial" panose="020B0604020202020204" pitchFamily="34" charset="0"/>
              </a:rPr>
              <a:t>Commodity</a:t>
            </a:r>
          </a:p>
          <a:p>
            <a:pPr eaLnBrk="0" fontAlgn="base" hangingPunct="0">
              <a:spcBef>
                <a:spcPct val="0"/>
              </a:spcBef>
              <a:spcAft>
                <a:spcPct val="0"/>
              </a:spcAft>
              <a:buNone/>
            </a:pPr>
            <a:r>
              <a:rPr lang="en-US" altLang="en-US" sz="3600" b="1">
                <a:solidFill>
                  <a:prstClr val="black"/>
                </a:solidFill>
                <a:latin typeface="Arial" panose="020B0604020202020204" pitchFamily="34" charset="0"/>
                <a:cs typeface="Arial" panose="020B0604020202020204" pitchFamily="34" charset="0"/>
              </a:rPr>
              <a:t>“MILK”</a:t>
            </a:r>
          </a:p>
        </p:txBody>
      </p:sp>
      <p:sp>
        <p:nvSpPr>
          <p:cNvPr id="71687" name="TextBox 5"/>
          <p:cNvSpPr txBox="1">
            <a:spLocks noChangeArrowheads="1"/>
          </p:cNvSpPr>
          <p:nvPr/>
        </p:nvSpPr>
        <p:spPr bwMode="auto">
          <a:xfrm>
            <a:off x="6777038" y="1828800"/>
            <a:ext cx="39180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rade Gothic LT Std"/>
                <a:ea typeface="MS PGothic" panose="020B0600070205080204" pitchFamily="34" charset="-128"/>
                <a:cs typeface="Trade Gothic LT Std"/>
              </a:defRPr>
            </a:lvl1pPr>
            <a:lvl2pPr marL="742950" indent="-285750">
              <a:spcBef>
                <a:spcPct val="20000"/>
              </a:spcBef>
              <a:buFont typeface="Arial" panose="020B0604020202020204" pitchFamily="34" charset="0"/>
              <a:buChar char="–"/>
              <a:defRPr sz="2800">
                <a:solidFill>
                  <a:schemeClr val="tx1"/>
                </a:solidFill>
                <a:latin typeface="Trade Gothic LT Std"/>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ade Gothic LT Std"/>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9pPr>
          </a:lstStyle>
          <a:p>
            <a:pPr eaLnBrk="0" fontAlgn="base" hangingPunct="0">
              <a:spcBef>
                <a:spcPct val="0"/>
              </a:spcBef>
              <a:spcAft>
                <a:spcPct val="0"/>
              </a:spcAft>
              <a:buNone/>
            </a:pPr>
            <a:r>
              <a:rPr lang="en-US" altLang="en-US" sz="4000" b="1">
                <a:solidFill>
                  <a:prstClr val="black"/>
                </a:solidFill>
                <a:latin typeface="Arial" panose="020B0604020202020204" pitchFamily="34" charset="0"/>
                <a:cs typeface="Arial" panose="020B0604020202020204" pitchFamily="34" charset="0"/>
              </a:rPr>
              <a:t>Product “Milk” </a:t>
            </a:r>
          </a:p>
        </p:txBody>
      </p:sp>
      <p:pic>
        <p:nvPicPr>
          <p:cNvPr id="71688" name="Picture 2" descr="http://hstrial-qualitydairycons.homestead.com/publishImages/Photo-Gallery~~element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0275"/>
            <a:ext cx="50038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31090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2"/>
          <p:cNvSpPr>
            <a:spLocks noGrp="1"/>
          </p:cNvSpPr>
          <p:nvPr>
            <p:ph type="body" sz="quarter" idx="10"/>
          </p:nvPr>
        </p:nvSpPr>
        <p:spPr>
          <a:xfrm>
            <a:off x="1524000" y="-76200"/>
            <a:ext cx="9144000" cy="990600"/>
          </a:xfrm>
        </p:spPr>
        <p:txBody>
          <a:bodyPr/>
          <a:lstStyle/>
          <a:p>
            <a:r>
              <a:rPr lang="en-US" altLang="en-US" sz="1800" b="1" dirty="0"/>
              <a:t> </a:t>
            </a:r>
            <a:r>
              <a:rPr lang="en-US" altLang="en-US" sz="3200" b="1" dirty="0" smtClean="0"/>
              <a:t>Dairy Food Chain </a:t>
            </a:r>
            <a:r>
              <a:rPr lang="en-US" altLang="en-US" sz="3200" b="1" dirty="0"/>
              <a:t>Commodity/Product, </a:t>
            </a:r>
            <a:r>
              <a:rPr lang="en-US" altLang="en-US" sz="3200" b="1" dirty="0" smtClean="0"/>
              <a:t>Producer/Processor  </a:t>
            </a:r>
            <a:r>
              <a:rPr lang="en-US" altLang="en-US" sz="3200" b="1" dirty="0"/>
              <a:t>Divide</a:t>
            </a:r>
          </a:p>
        </p:txBody>
      </p:sp>
      <p:sp>
        <p:nvSpPr>
          <p:cNvPr id="9" name="Content Placeholder 4"/>
          <p:cNvSpPr txBox="1">
            <a:spLocks/>
          </p:cNvSpPr>
          <p:nvPr/>
        </p:nvSpPr>
        <p:spPr>
          <a:xfrm>
            <a:off x="1524001" y="3505200"/>
            <a:ext cx="5464175" cy="795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fontAlgn="base">
              <a:spcAft>
                <a:spcPct val="0"/>
              </a:spcAft>
              <a:buNone/>
              <a:defRPr/>
            </a:pPr>
            <a:r>
              <a:rPr lang="en-US" sz="2800" dirty="0">
                <a:solidFill>
                  <a:prstClr val="white"/>
                </a:solidFill>
                <a:latin typeface="Tw Cen MT"/>
              </a:rPr>
              <a:t> </a:t>
            </a:r>
            <a:r>
              <a:rPr lang="en-US" sz="1800" dirty="0">
                <a:solidFill>
                  <a:prstClr val="white"/>
                </a:solidFill>
                <a:latin typeface="Tw Cen MT"/>
              </a:rPr>
              <a:t>Traditional Commodity Based System   Family Farm      </a:t>
            </a:r>
          </a:p>
        </p:txBody>
      </p:sp>
      <p:sp>
        <p:nvSpPr>
          <p:cNvPr id="10" name="Content Placeholder 4"/>
          <p:cNvSpPr txBox="1">
            <a:spLocks/>
          </p:cNvSpPr>
          <p:nvPr/>
        </p:nvSpPr>
        <p:spPr>
          <a:xfrm rot="1024638">
            <a:off x="2814638" y="5018089"/>
            <a:ext cx="7720012" cy="795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fontAlgn="base">
              <a:spcAft>
                <a:spcPct val="0"/>
              </a:spcAft>
              <a:buNone/>
              <a:defRPr/>
            </a:pPr>
            <a:r>
              <a:rPr lang="en-US" sz="2400" dirty="0">
                <a:solidFill>
                  <a:prstClr val="white"/>
                </a:solidFill>
                <a:latin typeface="Tw Cen MT"/>
              </a:rPr>
              <a:t> Large Scale, Concentrated, Destination, GMO Commodities </a:t>
            </a:r>
          </a:p>
        </p:txBody>
      </p:sp>
      <p:sp>
        <p:nvSpPr>
          <p:cNvPr id="12" name="Content Placeholder 4"/>
          <p:cNvSpPr txBox="1">
            <a:spLocks/>
          </p:cNvSpPr>
          <p:nvPr/>
        </p:nvSpPr>
        <p:spPr>
          <a:xfrm rot="20360000">
            <a:off x="2698996" y="1599632"/>
            <a:ext cx="8691113" cy="795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fontAlgn="base">
              <a:spcAft>
                <a:spcPct val="0"/>
              </a:spcAft>
              <a:buNone/>
              <a:defRPr/>
            </a:pPr>
            <a:r>
              <a:rPr lang="en-US" sz="2400" dirty="0">
                <a:solidFill>
                  <a:prstClr val="white"/>
                </a:solidFill>
                <a:latin typeface="Tw Cen MT"/>
              </a:rPr>
              <a:t> Various </a:t>
            </a:r>
            <a:r>
              <a:rPr lang="en-US" sz="2400" dirty="0" smtClean="0">
                <a:solidFill>
                  <a:prstClr val="white"/>
                </a:solidFill>
                <a:latin typeface="Tw Cen MT"/>
              </a:rPr>
              <a:t>Scales, Aligned  </a:t>
            </a:r>
            <a:r>
              <a:rPr lang="en-US" sz="2400" dirty="0">
                <a:solidFill>
                  <a:prstClr val="white"/>
                </a:solidFill>
                <a:latin typeface="Tw Cen MT"/>
              </a:rPr>
              <a:t>Fresh, Local, Organic, Non-GMO Products </a:t>
            </a:r>
          </a:p>
        </p:txBody>
      </p:sp>
      <p:pic>
        <p:nvPicPr>
          <p:cNvPr id="13" name="Picture 2" descr="http://hstrial-qualitydairycons.homestead.com/publishImages/Photo-Gallery~~element6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5029200"/>
            <a:ext cx="2478088" cy="1644650"/>
          </a:xfrm>
        </p:spPr>
      </p:pic>
      <p:pic>
        <p:nvPicPr>
          <p:cNvPr id="2050" name="Picture 2" descr="Image result for mcdona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5532438"/>
            <a:ext cx="19939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begreenpackaging.files.wordpress.com/2012/05/wfm_logo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8075" y="1558926"/>
            <a:ext cx="17526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Image result for organic milk produc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1" y="1135063"/>
            <a:ext cx="24225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age result for organic vall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901700"/>
            <a:ext cx="1981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nvGraphicFramePr>
        <p:xfrm>
          <a:off x="9240839" y="2673350"/>
          <a:ext cx="1277937" cy="1962150"/>
        </p:xfrm>
        <a:graphic>
          <a:graphicData uri="http://schemas.openxmlformats.org/presentationml/2006/ole">
            <mc:AlternateContent xmlns:mc="http://schemas.openxmlformats.org/markup-compatibility/2006">
              <mc:Choice xmlns:v="urn:schemas-microsoft-com:vml" Requires="v">
                <p:oleObj spid="_x0000_s1084" name="Clip" r:id="rId8" imgW="3848100" imgH="5478463" progId="">
                  <p:embed/>
                </p:oleObj>
              </mc:Choice>
              <mc:Fallback>
                <p:oleObj name="Clip" r:id="rId8" imgW="3848100" imgH="5478463" progId="">
                  <p:embed/>
                  <p:pic>
                    <p:nvPicPr>
                      <p:cNvPr id="2"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40839" y="2673350"/>
                        <a:ext cx="127793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3740" name="Picture 8" descr="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2888" y="2819401"/>
            <a:ext cx="266065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Image result for walm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3476" y="4724401"/>
            <a:ext cx="18383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988175" y="1822451"/>
            <a:ext cx="16002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rade Gothic LT Std"/>
                <a:ea typeface="MS PGothic" panose="020B0600070205080204" pitchFamily="34" charset="-128"/>
                <a:cs typeface="Trade Gothic LT Std"/>
              </a:defRPr>
            </a:lvl1pPr>
            <a:lvl2pPr marL="742950" indent="-285750">
              <a:spcBef>
                <a:spcPct val="20000"/>
              </a:spcBef>
              <a:buFont typeface="Arial" panose="020B0604020202020204" pitchFamily="34" charset="0"/>
              <a:buChar char="–"/>
              <a:defRPr sz="2800">
                <a:solidFill>
                  <a:schemeClr val="tx1"/>
                </a:solidFill>
                <a:latin typeface="Trade Gothic LT Std"/>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Trade Gothic LT Std"/>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Trade Gothic LT Std"/>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rade Gothic LT Std"/>
                <a:ea typeface="MS PGothic" panose="020B0600070205080204" pitchFamily="34" charset="-128"/>
              </a:defRPr>
            </a:lvl9pPr>
          </a:lstStyle>
          <a:p>
            <a:pPr eaLnBrk="0" fontAlgn="base" hangingPunct="0">
              <a:spcBef>
                <a:spcPct val="0"/>
              </a:spcBef>
              <a:spcAft>
                <a:spcPct val="0"/>
              </a:spcAft>
              <a:buNone/>
            </a:pPr>
            <a:r>
              <a:rPr lang="en-US" altLang="en-US" sz="23900">
                <a:solidFill>
                  <a:prstClr val="black"/>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954669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434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05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5400" dirty="0" smtClean="0">
                <a:solidFill>
                  <a:schemeClr val="bg1"/>
                </a:solidFill>
              </a:rPr>
              <a:t>       Agenda </a:t>
            </a:r>
            <a:endParaRPr lang="en-US" sz="5400" dirty="0">
              <a:solidFill>
                <a:schemeClr val="bg1"/>
              </a:solidFill>
            </a:endParaRPr>
          </a:p>
        </p:txBody>
      </p:sp>
      <p:sp>
        <p:nvSpPr>
          <p:cNvPr id="3" name="Content Placeholder 2"/>
          <p:cNvSpPr>
            <a:spLocks noGrp="1"/>
          </p:cNvSpPr>
          <p:nvPr>
            <p:ph idx="1"/>
          </p:nvPr>
        </p:nvSpPr>
        <p:spPr/>
        <p:txBody>
          <a:bodyPr/>
          <a:lstStyle/>
          <a:p>
            <a:r>
              <a:rPr lang="en-US" sz="4400" dirty="0" smtClean="0">
                <a:solidFill>
                  <a:prstClr val="black"/>
                </a:solidFill>
                <a:latin typeface="Arial" panose="020B0604020202020204" pitchFamily="34" charset="0"/>
                <a:ea typeface="+mj-ea"/>
                <a:cs typeface="Arial" panose="020B0604020202020204" pitchFamily="34" charset="0"/>
              </a:rPr>
              <a:t>4 Keys Principles and Concepts Required…</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1924594" y="2211977"/>
            <a:ext cx="7219406" cy="2028248"/>
          </a:xfrm>
          <a:prstGeom prst="rect">
            <a:avLst/>
          </a:prstGeom>
        </p:spPr>
        <p:txBody>
          <a:bodyPr wrap="square">
            <a:spAutoFit/>
          </a:bodyPr>
          <a:lstStyle/>
          <a:p>
            <a:pPr lvl="0">
              <a:lnSpc>
                <a:spcPct val="90000"/>
              </a:lnSpc>
              <a:spcBef>
                <a:spcPts val="1000"/>
              </a:spcBef>
            </a:pPr>
            <a:r>
              <a:rPr lang="en-US" sz="2800" dirty="0" smtClean="0">
                <a:solidFill>
                  <a:prstClr val="black"/>
                </a:solidFill>
                <a:latin typeface="Calibri" panose="020F0502020204030204"/>
              </a:rPr>
              <a:t>1. Understanding Price</a:t>
            </a:r>
          </a:p>
          <a:p>
            <a:pPr lvl="0">
              <a:lnSpc>
                <a:spcPct val="90000"/>
              </a:lnSpc>
              <a:spcBef>
                <a:spcPts val="1000"/>
              </a:spcBef>
            </a:pPr>
            <a:r>
              <a:rPr lang="en-US" sz="2800" dirty="0" smtClean="0">
                <a:solidFill>
                  <a:prstClr val="black"/>
                </a:solidFill>
                <a:latin typeface="Calibri" panose="020F0502020204030204"/>
              </a:rPr>
              <a:t>2. </a:t>
            </a:r>
            <a:r>
              <a:rPr lang="en-US" sz="2800" dirty="0">
                <a:solidFill>
                  <a:prstClr val="black"/>
                </a:solidFill>
                <a:latin typeface="Calibri" panose="020F0502020204030204"/>
              </a:rPr>
              <a:t>Price has reoccurring </a:t>
            </a:r>
            <a:r>
              <a:rPr lang="en-US" sz="2800" dirty="0" smtClean="0">
                <a:solidFill>
                  <a:prstClr val="black"/>
                </a:solidFill>
                <a:latin typeface="Calibri" panose="020F0502020204030204"/>
              </a:rPr>
              <a:t>Behavior</a:t>
            </a:r>
          </a:p>
          <a:p>
            <a:pPr lvl="0">
              <a:lnSpc>
                <a:spcPct val="90000"/>
              </a:lnSpc>
              <a:spcBef>
                <a:spcPts val="1000"/>
              </a:spcBef>
            </a:pPr>
            <a:r>
              <a:rPr lang="en-US" sz="2800" dirty="0" smtClean="0">
                <a:solidFill>
                  <a:prstClr val="black"/>
                </a:solidFill>
                <a:latin typeface="Calibri" panose="020F0502020204030204"/>
              </a:rPr>
              <a:t>3. Price is the focus of Marketing  </a:t>
            </a:r>
            <a:endParaRPr lang="en-US" sz="2800" dirty="0">
              <a:solidFill>
                <a:prstClr val="black"/>
              </a:solidFill>
              <a:latin typeface="Calibri" panose="020F0502020204030204"/>
            </a:endParaRPr>
          </a:p>
          <a:p>
            <a:pPr lvl="0">
              <a:lnSpc>
                <a:spcPct val="90000"/>
              </a:lnSpc>
              <a:spcBef>
                <a:spcPts val="1000"/>
              </a:spcBef>
            </a:pPr>
            <a:r>
              <a:rPr lang="en-US" sz="2800" dirty="0">
                <a:solidFill>
                  <a:prstClr val="black"/>
                </a:solidFill>
                <a:latin typeface="Calibri" panose="020F0502020204030204"/>
              </a:rPr>
              <a:t>4</a:t>
            </a:r>
            <a:r>
              <a:rPr lang="en-US" sz="2800" dirty="0" smtClean="0">
                <a:solidFill>
                  <a:prstClr val="black"/>
                </a:solidFill>
                <a:latin typeface="Calibri" panose="020F0502020204030204"/>
              </a:rPr>
              <a:t>. Identify </a:t>
            </a:r>
            <a:r>
              <a:rPr lang="en-US" sz="2800" dirty="0">
                <a:solidFill>
                  <a:prstClr val="black"/>
                </a:solidFill>
                <a:latin typeface="Calibri" panose="020F0502020204030204"/>
              </a:rPr>
              <a:t>Price Risk </a:t>
            </a:r>
            <a:r>
              <a:rPr lang="en-US" sz="2800" dirty="0" smtClean="0">
                <a:solidFill>
                  <a:prstClr val="black"/>
                </a:solidFill>
                <a:latin typeface="Calibri" panose="020F0502020204030204"/>
              </a:rPr>
              <a:t>first step in Marketing </a:t>
            </a:r>
            <a:endParaRPr lang="en-US" sz="2800" dirty="0">
              <a:solidFill>
                <a:prstClr val="black"/>
              </a:solidFill>
              <a:latin typeface="Calibri" panose="020F0502020204030204"/>
            </a:endParaRPr>
          </a:p>
        </p:txBody>
      </p:sp>
      <p:sp>
        <p:nvSpPr>
          <p:cNvPr id="5" name="Rectangle 4"/>
          <p:cNvSpPr/>
          <p:nvPr/>
        </p:nvSpPr>
        <p:spPr>
          <a:xfrm>
            <a:off x="957943" y="4875713"/>
            <a:ext cx="10389326" cy="480131"/>
          </a:xfrm>
          <a:prstGeom prst="rect">
            <a:avLst/>
          </a:prstGeom>
        </p:spPr>
        <p:txBody>
          <a:bodyPr wrap="square">
            <a:spAutoFit/>
          </a:bodyPr>
          <a:lstStyle/>
          <a:p>
            <a:pPr lvl="0">
              <a:lnSpc>
                <a:spcPct val="90000"/>
              </a:lnSpc>
              <a:spcBef>
                <a:spcPts val="1000"/>
              </a:spcBef>
            </a:pPr>
            <a:r>
              <a:rPr lang="en-US" sz="2800" dirty="0" smtClean="0">
                <a:solidFill>
                  <a:prstClr val="black"/>
                </a:solidFill>
                <a:latin typeface="Calibri" panose="020F0502020204030204"/>
              </a:rPr>
              <a:t>Plus: </a:t>
            </a:r>
            <a:r>
              <a:rPr lang="en-US" sz="2800" dirty="0">
                <a:solidFill>
                  <a:prstClr val="black"/>
                </a:solidFill>
                <a:latin typeface="Calibri" panose="020F0502020204030204"/>
              </a:rPr>
              <a:t>T</a:t>
            </a:r>
            <a:r>
              <a:rPr lang="en-US" sz="2800" dirty="0" smtClean="0">
                <a:solidFill>
                  <a:prstClr val="black"/>
                </a:solidFill>
                <a:latin typeface="Calibri" panose="020F0502020204030204"/>
              </a:rPr>
              <a:t>he Observed Characteristics </a:t>
            </a:r>
            <a:r>
              <a:rPr lang="en-US" sz="2800" dirty="0">
                <a:solidFill>
                  <a:prstClr val="black"/>
                </a:solidFill>
                <a:latin typeface="Calibri" panose="020F0502020204030204"/>
              </a:rPr>
              <a:t>of a Successful Marketer  </a:t>
            </a:r>
          </a:p>
        </p:txBody>
      </p:sp>
    </p:spTree>
    <p:extLst>
      <p:ext uri="{BB962C8B-B14F-4D97-AF65-F5344CB8AC3E}">
        <p14:creationId xmlns:p14="http://schemas.microsoft.com/office/powerpoint/2010/main" val="1204424406"/>
      </p:ext>
    </p:extLst>
  </p:cSld>
  <p:clrMapOvr>
    <a:masterClrMapping/>
  </p:clrMapOvr>
  <p:transition spd="slow"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5760" y="1035977"/>
            <a:ext cx="5960240" cy="3346904"/>
          </a:xfrm>
          <a:prstGeom prst="rect">
            <a:avLst/>
          </a:prstGeom>
          <a:ln w="76200">
            <a:solidFill>
              <a:schemeClr val="tx1"/>
            </a:solidFill>
          </a:ln>
        </p:spPr>
      </p:pic>
      <p:sp>
        <p:nvSpPr>
          <p:cNvPr id="3" name="Text Placeholder 2"/>
          <p:cNvSpPr>
            <a:spLocks noGrp="1"/>
          </p:cNvSpPr>
          <p:nvPr>
            <p:ph type="body" sz="quarter" idx="10"/>
          </p:nvPr>
        </p:nvSpPr>
        <p:spPr/>
        <p:txBody>
          <a:bodyPr/>
          <a:lstStyle/>
          <a:p>
            <a:r>
              <a:rPr lang="en-US" dirty="0" smtClean="0"/>
              <a:t> Commodity Prices you Care About </a:t>
            </a:r>
            <a:endParaRPr lang="en-US" dirty="0"/>
          </a:p>
        </p:txBody>
      </p:sp>
      <p:pic>
        <p:nvPicPr>
          <p:cNvPr id="5" name="Picture 4"/>
          <p:cNvPicPr>
            <a:picLocks noChangeAspect="1"/>
          </p:cNvPicPr>
          <p:nvPr/>
        </p:nvPicPr>
        <p:blipFill>
          <a:blip r:embed="rId3"/>
          <a:stretch>
            <a:fillRect/>
          </a:stretch>
        </p:blipFill>
        <p:spPr>
          <a:xfrm>
            <a:off x="5595127" y="988346"/>
            <a:ext cx="6518496" cy="3442165"/>
          </a:xfrm>
          <a:prstGeom prst="rect">
            <a:avLst/>
          </a:prstGeom>
          <a:ln w="76200">
            <a:solidFill>
              <a:schemeClr val="tx1"/>
            </a:solidFill>
          </a:ln>
        </p:spPr>
      </p:pic>
      <p:pic>
        <p:nvPicPr>
          <p:cNvPr id="3074" name="Picture 2" descr="illustration milk in 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893" y="3562619"/>
            <a:ext cx="5385072" cy="3051541"/>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3592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194" y="600773"/>
            <a:ext cx="10630701" cy="5779024"/>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74229" y="3766458"/>
            <a:ext cx="3300238" cy="1910936"/>
          </a:xfrm>
          <a:prstGeom prst="rect">
            <a:avLst/>
          </a:prstGeom>
        </p:spPr>
      </p:pic>
      <p:sp>
        <p:nvSpPr>
          <p:cNvPr id="4" name="TextBox 3"/>
          <p:cNvSpPr txBox="1"/>
          <p:nvPr/>
        </p:nvSpPr>
        <p:spPr>
          <a:xfrm flipH="1">
            <a:off x="254724" y="6488668"/>
            <a:ext cx="2166258" cy="369332"/>
          </a:xfrm>
          <a:prstGeom prst="rect">
            <a:avLst/>
          </a:prstGeom>
          <a:noFill/>
        </p:spPr>
        <p:txBody>
          <a:bodyPr wrap="square" rtlCol="0">
            <a:spAutoFit/>
          </a:bodyPr>
          <a:lstStyle/>
          <a:p>
            <a:r>
              <a:rPr lang="en-US" dirty="0" err="1" smtClean="0"/>
              <a:t>Source:FutureSourc</a:t>
            </a:r>
            <a:r>
              <a:rPr lang="en-US" dirty="0" err="1"/>
              <a:t>e</a:t>
            </a:r>
            <a:endParaRPr lang="en-US" dirty="0"/>
          </a:p>
        </p:txBody>
      </p:sp>
    </p:spTree>
    <p:extLst>
      <p:ext uri="{BB962C8B-B14F-4D97-AF65-F5344CB8AC3E}">
        <p14:creationId xmlns:p14="http://schemas.microsoft.com/office/powerpoint/2010/main" val="3871314141"/>
      </p:ext>
    </p:extLst>
  </p:cSld>
  <p:clrMapOvr>
    <a:masterClrMapping/>
  </p:clrMapOvr>
  <p:transition spd="slow"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04799" y="81775"/>
            <a:ext cx="11504024" cy="6466548"/>
          </a:xfrm>
          <a:prstGeom prst="rect">
            <a:avLst/>
          </a:prstGeom>
        </p:spPr>
      </p:pic>
      <p:pic>
        <p:nvPicPr>
          <p:cNvPr id="5" name="Picture 4"/>
          <p:cNvPicPr>
            <a:picLocks noChangeAspect="1"/>
          </p:cNvPicPr>
          <p:nvPr/>
        </p:nvPicPr>
        <p:blipFill>
          <a:blip r:embed="rId3"/>
          <a:stretch>
            <a:fillRect/>
          </a:stretch>
        </p:blipFill>
        <p:spPr>
          <a:xfrm>
            <a:off x="371666" y="687975"/>
            <a:ext cx="3999159" cy="2290356"/>
          </a:xfrm>
          <a:prstGeom prst="rect">
            <a:avLst/>
          </a:prstGeom>
        </p:spPr>
      </p:pic>
      <p:pic>
        <p:nvPicPr>
          <p:cNvPr id="2" name="Picture 1"/>
          <p:cNvPicPr>
            <a:picLocks noChangeAspect="1"/>
          </p:cNvPicPr>
          <p:nvPr/>
        </p:nvPicPr>
        <p:blipFill>
          <a:blip r:embed="rId4"/>
          <a:stretch>
            <a:fillRect/>
          </a:stretch>
        </p:blipFill>
        <p:spPr>
          <a:xfrm>
            <a:off x="4902477" y="5161810"/>
            <a:ext cx="3560288" cy="1272131"/>
          </a:xfrm>
          <a:prstGeom prst="rect">
            <a:avLst/>
          </a:prstGeom>
        </p:spPr>
      </p:pic>
      <p:sp>
        <p:nvSpPr>
          <p:cNvPr id="6" name="TextBox 5"/>
          <p:cNvSpPr txBox="1"/>
          <p:nvPr/>
        </p:nvSpPr>
        <p:spPr>
          <a:xfrm flipH="1">
            <a:off x="204987" y="6488668"/>
            <a:ext cx="2166258" cy="369332"/>
          </a:xfrm>
          <a:prstGeom prst="rect">
            <a:avLst/>
          </a:prstGeom>
          <a:noFill/>
        </p:spPr>
        <p:txBody>
          <a:bodyPr wrap="square" rtlCol="0">
            <a:spAutoFit/>
          </a:bodyPr>
          <a:lstStyle/>
          <a:p>
            <a:r>
              <a:rPr lang="en-US" dirty="0" err="1" smtClean="0"/>
              <a:t>Source:FutureSourc</a:t>
            </a:r>
            <a:r>
              <a:rPr lang="en-US" dirty="0" err="1"/>
              <a:t>e</a:t>
            </a:r>
            <a:endParaRPr lang="en-US" dirty="0"/>
          </a:p>
        </p:txBody>
      </p:sp>
    </p:spTree>
    <p:extLst>
      <p:ext uri="{BB962C8B-B14F-4D97-AF65-F5344CB8AC3E}">
        <p14:creationId xmlns:p14="http://schemas.microsoft.com/office/powerpoint/2010/main" val="2185437755"/>
      </p:ext>
    </p:extLst>
  </p:cSld>
  <p:clrMapOvr>
    <a:masterClrMapping/>
  </p:clrMapOvr>
  <p:transition spd="slow" advClick="0">
    <p:fade/>
  </p:transition>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3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32879</TotalTime>
  <Words>932</Words>
  <Application>Microsoft Office PowerPoint</Application>
  <PresentationFormat>Widescreen</PresentationFormat>
  <Paragraphs>142</Paragraphs>
  <Slides>37</Slides>
  <Notes>0</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2</vt:i4>
      </vt:variant>
      <vt:variant>
        <vt:lpstr>Slide Titles</vt:lpstr>
      </vt:variant>
      <vt:variant>
        <vt:i4>37</vt:i4>
      </vt:variant>
    </vt:vector>
  </HeadingPairs>
  <TitlesOfParts>
    <vt:vector size="60" baseType="lpstr">
      <vt:lpstr>MS PGothic</vt:lpstr>
      <vt:lpstr>MS PGothic</vt:lpstr>
      <vt:lpstr>Arial</vt:lpstr>
      <vt:lpstr>Calibri</vt:lpstr>
      <vt:lpstr>Calibri Light</vt:lpstr>
      <vt:lpstr>Lucida Sans Unicode</vt:lpstr>
      <vt:lpstr>Monotype Sorts</vt:lpstr>
      <vt:lpstr>Tahoma</vt:lpstr>
      <vt:lpstr>Times New Roman</vt:lpstr>
      <vt:lpstr>Trade Gothic LT Std</vt:lpstr>
      <vt:lpstr>Trade Gothic LT Std Bold 2</vt:lpstr>
      <vt:lpstr>Tw Cen MT</vt:lpstr>
      <vt:lpstr>Verdana</vt:lpstr>
      <vt:lpstr>Wingdings 2</vt:lpstr>
      <vt:lpstr>Wingdings 3</vt:lpstr>
      <vt:lpstr>Office Theme</vt:lpstr>
      <vt:lpstr>Master</vt:lpstr>
      <vt:lpstr>1_Master</vt:lpstr>
      <vt:lpstr>1_Office Theme</vt:lpstr>
      <vt:lpstr>Concourse</vt:lpstr>
      <vt:lpstr>3_Master</vt:lpstr>
      <vt:lpstr>Chart</vt:lpstr>
      <vt:lpstr>Clip</vt:lpstr>
      <vt:lpstr>PowerPoint Presentation</vt:lpstr>
      <vt:lpstr>Risk Disclosure</vt:lpstr>
      <vt:lpstr>PowerPoint Presentation</vt:lpstr>
      <vt:lpstr>PowerPoint Presentation</vt:lpstr>
      <vt:lpstr>PowerPoint Presentation</vt:lpstr>
      <vt:lpstr>       Agenda </vt:lpstr>
      <vt:lpstr>PowerPoint Presentation</vt:lpstr>
      <vt:lpstr>PowerPoint Presentation</vt:lpstr>
      <vt:lpstr>PowerPoint Presentation</vt:lpstr>
      <vt:lpstr>PowerPoint Presentation</vt:lpstr>
      <vt:lpstr>PowerPoint Presentation</vt:lpstr>
      <vt:lpstr>Key Commodity Market Principle/Concept </vt:lpstr>
      <vt:lpstr>Price has  Behavior……. </vt:lpstr>
      <vt:lpstr>PowerPoint Presentation</vt:lpstr>
      <vt:lpstr>PowerPoint Presentation</vt:lpstr>
      <vt:lpstr>Patterns of the Past Repeat Themselves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Principle/Concept </vt:lpstr>
      <vt:lpstr>PowerPoint Presentation</vt:lpstr>
      <vt:lpstr>PowerPoint Presentation</vt:lpstr>
      <vt:lpstr>PowerPoint Presentation</vt:lpstr>
      <vt:lpstr>Class Pricing</vt:lpstr>
      <vt:lpstr>Your Price Risk </vt:lpstr>
      <vt:lpstr>What is Marketing ?</vt:lpstr>
      <vt:lpstr>Observed Characteristics of Successful Marketer</vt:lpstr>
      <vt:lpstr>Our Approach is  PRINCIPLES based..</vt:lpstr>
      <vt:lpstr>PowerPoint Presentation</vt:lpstr>
      <vt:lpstr>PowerPoint Presentation</vt:lpstr>
      <vt:lpstr>Atten Babler Commodities  Atten Babler Insurance Services 1800-884-8290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Principles and Concepts Required to Navigate Your Dairy and Feed Markets” By Carl Babler</dc:title>
  <dc:creator>Carl Babler</dc:creator>
  <cp:lastModifiedBy>Carl Babler</cp:lastModifiedBy>
  <cp:revision>94</cp:revision>
  <dcterms:created xsi:type="dcterms:W3CDTF">2022-09-08T16:08:59Z</dcterms:created>
  <dcterms:modified xsi:type="dcterms:W3CDTF">2023-01-26T16:43:37Z</dcterms:modified>
</cp:coreProperties>
</file>