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7" r:id="rId2"/>
    <p:sldId id="333" r:id="rId3"/>
    <p:sldId id="357" r:id="rId4"/>
    <p:sldId id="358" r:id="rId5"/>
    <p:sldId id="361" r:id="rId6"/>
    <p:sldId id="359" r:id="rId7"/>
    <p:sldId id="350" r:id="rId8"/>
    <p:sldId id="362" r:id="rId9"/>
    <p:sldId id="364" r:id="rId10"/>
    <p:sldId id="365" r:id="rId11"/>
    <p:sldId id="277" r:id="rId12"/>
    <p:sldId id="371" r:id="rId13"/>
    <p:sldId id="369" r:id="rId14"/>
    <p:sldId id="370" r:id="rId15"/>
    <p:sldId id="373" r:id="rId16"/>
    <p:sldId id="320" r:id="rId17"/>
    <p:sldId id="321" r:id="rId18"/>
    <p:sldId id="343" r:id="rId19"/>
    <p:sldId id="375" r:id="rId20"/>
    <p:sldId id="374" r:id="rId21"/>
    <p:sldId id="355" r:id="rId22"/>
    <p:sldId id="372" r:id="rId23"/>
    <p:sldId id="356" r:id="rId24"/>
  </p:sldIdLst>
  <p:sldSz cx="9144000" cy="6858000" type="screen4x3"/>
  <p:notesSz cx="7077075" cy="8412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classone!$B$21</c:f>
              <c:strCache>
                <c:ptCount val="1"/>
                <c:pt idx="0">
                  <c:v>Appalachian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classone!$A$22:$A$33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classone!$B$22:$B$33</c:f>
              <c:numCache>
                <c:formatCode>0</c:formatCode>
                <c:ptCount val="12"/>
                <c:pt idx="0">
                  <c:v>216.99762528510917</c:v>
                </c:pt>
                <c:pt idx="1">
                  <c:v>218.85482828282829</c:v>
                </c:pt>
                <c:pt idx="2">
                  <c:v>223.99730856956663</c:v>
                </c:pt>
                <c:pt idx="3">
                  <c:v>211.34245791245792</c:v>
                </c:pt>
                <c:pt idx="4">
                  <c:v>200.55228347996092</c:v>
                </c:pt>
                <c:pt idx="5">
                  <c:v>193.65672053872055</c:v>
                </c:pt>
                <c:pt idx="6">
                  <c:v>185.48528119908767</c:v>
                </c:pt>
                <c:pt idx="7">
                  <c:v>212.45581036168133</c:v>
                </c:pt>
                <c:pt idx="8">
                  <c:v>212.75787272727271</c:v>
                </c:pt>
                <c:pt idx="9">
                  <c:v>214.86934050179212</c:v>
                </c:pt>
                <c:pt idx="10">
                  <c:v>225.47130033670035</c:v>
                </c:pt>
                <c:pt idx="11">
                  <c:v>230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2A-486F-B808-CAD97393DEF7}"/>
            </c:ext>
          </c:extLst>
        </c:ser>
        <c:ser>
          <c:idx val="1"/>
          <c:order val="1"/>
          <c:tx>
            <c:strRef>
              <c:f>classone!$C$21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classone!$A$22:$A$33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classone!$C$22:$C$33</c:f>
              <c:numCache>
                <c:formatCode>0</c:formatCode>
                <c:ptCount val="12"/>
                <c:pt idx="0">
                  <c:v>120.83719517758227</c:v>
                </c:pt>
                <c:pt idx="1">
                  <c:v>121.52064357864357</c:v>
                </c:pt>
                <c:pt idx="2">
                  <c:v>119.19039035516455</c:v>
                </c:pt>
                <c:pt idx="3">
                  <c:v>119.51117037037037</c:v>
                </c:pt>
                <c:pt idx="4">
                  <c:v>106.47634213098729</c:v>
                </c:pt>
                <c:pt idx="5">
                  <c:v>102.31340404040404</c:v>
                </c:pt>
                <c:pt idx="6">
                  <c:v>100.25129553600522</c:v>
                </c:pt>
                <c:pt idx="7">
                  <c:v>111.74352231997393</c:v>
                </c:pt>
                <c:pt idx="8">
                  <c:v>108.05303097643097</c:v>
                </c:pt>
                <c:pt idx="9">
                  <c:v>120.97632258064516</c:v>
                </c:pt>
                <c:pt idx="10">
                  <c:v>117.53604242424242</c:v>
                </c:pt>
                <c:pt idx="11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2A-486F-B808-CAD97393DEF7}"/>
            </c:ext>
          </c:extLst>
        </c:ser>
        <c:ser>
          <c:idx val="2"/>
          <c:order val="2"/>
          <c:tx>
            <c:strRef>
              <c:f>classone!$D$21</c:f>
              <c:strCache>
                <c:ptCount val="1"/>
                <c:pt idx="0">
                  <c:v>Southeast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classone!$A$22:$A$33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classone!$D$22:$D$33</c:f>
              <c:numCache>
                <c:formatCode>0</c:formatCode>
                <c:ptCount val="12"/>
                <c:pt idx="0">
                  <c:v>172.64325057021833</c:v>
                </c:pt>
                <c:pt idx="1">
                  <c:v>168.12838816738818</c:v>
                </c:pt>
                <c:pt idx="2">
                  <c:v>165.81350407298794</c:v>
                </c:pt>
                <c:pt idx="3">
                  <c:v>163.39303367003367</c:v>
                </c:pt>
                <c:pt idx="4">
                  <c:v>150.11399087650702</c:v>
                </c:pt>
                <c:pt idx="5">
                  <c:v>145.96465252525252</c:v>
                </c:pt>
                <c:pt idx="6">
                  <c:v>139.34045291625935</c:v>
                </c:pt>
                <c:pt idx="7">
                  <c:v>161.85628999674162</c:v>
                </c:pt>
                <c:pt idx="8">
                  <c:v>163.03183771043771</c:v>
                </c:pt>
                <c:pt idx="9">
                  <c:v>148.31284913652658</c:v>
                </c:pt>
                <c:pt idx="10">
                  <c:v>153.81611111111113</c:v>
                </c:pt>
                <c:pt idx="11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2A-486F-B808-CAD97393D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0654303"/>
        <c:axId val="1490658463"/>
      </c:lineChart>
      <c:catAx>
        <c:axId val="149065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658463"/>
        <c:crosses val="autoZero"/>
        <c:auto val="1"/>
        <c:lblAlgn val="ctr"/>
        <c:lblOffset val="100"/>
        <c:noMultiLvlLbl val="0"/>
      </c:catAx>
      <c:valAx>
        <c:axId val="1490658463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loads/day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65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TEN SOUTHEAST STATES ANNUAL MILK PRODUCTION 1970-2022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seprod!$AA$16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seprod!$Z$17:$Z$26</c:f>
              <c:strCache>
                <c:ptCount val="10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 (p)</c:v>
                </c:pt>
              </c:strCache>
            </c:strRef>
          </c:cat>
          <c:val>
            <c:numRef>
              <c:f>seprod!$AA$17:$AA$26</c:f>
              <c:numCache>
                <c:formatCode>#,##0</c:formatCode>
                <c:ptCount val="10"/>
                <c:pt idx="0">
                  <c:v>14117</c:v>
                </c:pt>
                <c:pt idx="1">
                  <c:v>14440</c:v>
                </c:pt>
                <c:pt idx="2">
                  <c:v>14418</c:v>
                </c:pt>
                <c:pt idx="3">
                  <c:v>12042</c:v>
                </c:pt>
                <c:pt idx="4">
                  <c:v>10264</c:v>
                </c:pt>
                <c:pt idx="5">
                  <c:v>9013</c:v>
                </c:pt>
                <c:pt idx="6">
                  <c:v>9667</c:v>
                </c:pt>
                <c:pt idx="7">
                  <c:v>8457</c:v>
                </c:pt>
                <c:pt idx="8">
                  <c:v>8201</c:v>
                </c:pt>
                <c:pt idx="9">
                  <c:v>8135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1-473E-BA16-4207343A7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484624"/>
        <c:axId val="396485040"/>
      </c:barChart>
      <c:catAx>
        <c:axId val="396484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85040"/>
        <c:crosses val="autoZero"/>
        <c:auto val="1"/>
        <c:lblAlgn val="ctr"/>
        <c:lblOffset val="100"/>
        <c:noMultiLvlLbl val="0"/>
      </c:catAx>
      <c:valAx>
        <c:axId val="39648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 lbs.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8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9392" y="1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6C7E38D-3E10-4149-B7FE-B789BCCC31E5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7989919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9392" y="7989919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A3EBA99C-6AB7-413F-9D78-B6B3A85B5B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4" y="0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3B449F5F-B62B-4509-8855-A3FBB4BCB829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630238"/>
            <a:ext cx="4206875" cy="3155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3995778"/>
            <a:ext cx="5661660" cy="3785473"/>
          </a:xfrm>
          <a:prstGeom prst="rect">
            <a:avLst/>
          </a:prstGeom>
        </p:spPr>
        <p:txBody>
          <a:bodyPr vert="horz" lIns="90452" tIns="45226" rIns="90452" bIns="452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990095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4" y="7990095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2845D485-8C43-4299-9062-5D86FD9CD5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2019 help better forecast 2020 and beyond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3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18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Blend not mailbox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9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2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73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1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34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5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E2B422-628D-47C1-B515-6176DBF55FE1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600200"/>
          </a:xfrm>
        </p:spPr>
        <p:txBody>
          <a:bodyPr>
            <a:noAutofit/>
          </a:bodyPr>
          <a:lstStyle/>
          <a:p>
            <a:r>
              <a:rPr lang="en-US" sz="2400" b="1" dirty="0"/>
              <a:t>Georgia Milk Producers Association</a:t>
            </a:r>
          </a:p>
          <a:p>
            <a:r>
              <a:rPr lang="en-US" sz="2400" b="1" dirty="0"/>
              <a:t>January 16 , 2023</a:t>
            </a:r>
          </a:p>
          <a:p>
            <a:r>
              <a:rPr lang="en-US" sz="2400" b="1" dirty="0"/>
              <a:t>Calvin Covington</a:t>
            </a:r>
          </a:p>
          <a:p>
            <a:r>
              <a:rPr lang="en-US" sz="2400" b="1" dirty="0"/>
              <a:t>ccovington5@cs.com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743200"/>
          </a:xfrm>
        </p:spPr>
        <p:txBody>
          <a:bodyPr>
            <a:normAutofit/>
          </a:bodyPr>
          <a:lstStyle/>
          <a:p>
            <a:r>
              <a:rPr lang="en-US" sz="3200" b="1" dirty="0"/>
              <a:t>DAIRY MARKET OUTLOOK</a:t>
            </a:r>
            <a:br>
              <a:rPr lang="en-US" sz="3200" b="1" dirty="0"/>
            </a:br>
            <a:r>
              <a:rPr lang="en-US" sz="3200" b="1" dirty="0"/>
              <a:t>SOUTHEAST STATES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73FB-1EEB-6DDC-40C7-C6371BFF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SOUTHEAST MILK PRODUCTION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735658-7D25-6C0E-5ACD-A4087E496D5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635786"/>
              </p:ext>
            </p:extLst>
          </p:nvPr>
        </p:nvGraphicFramePr>
        <p:xfrm>
          <a:off x="914400" y="1066800"/>
          <a:ext cx="7772400" cy="57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42079855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64464281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6030801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68414853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750287389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3925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Number Loads of Milk per 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45872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Georgia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907119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23.9%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958922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Virginia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17.6%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869257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Kentucky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94863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N. Carolina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7636553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Tennessee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0197291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S. Carolina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7221083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Louisiana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12824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Mississippi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60879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Alabama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6915374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8208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Southeast Supply versus Demand </a:t>
            </a:r>
            <a:br>
              <a:rPr lang="en-US" sz="3200" b="1" dirty="0"/>
            </a:br>
            <a:r>
              <a:rPr lang="en-US" sz="3200" b="1" dirty="0"/>
              <a:t>“STEADY”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3192327"/>
              </p:ext>
            </p:extLst>
          </p:nvPr>
        </p:nvGraphicFramePr>
        <p:xfrm>
          <a:off x="914400" y="1219200"/>
          <a:ext cx="7772400" cy="481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Fluid</a:t>
                      </a:r>
                      <a:r>
                        <a:rPr lang="en-US" baseline="0" dirty="0"/>
                        <a:t>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(lbs. per capita)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141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44032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7242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134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78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 (p)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298589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86275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Georgia (p)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+53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5046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314F-4227-033B-937B-F5EFBFAD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MILK MARKETS and PRODUCTION</a:t>
            </a:r>
            <a:br>
              <a:rPr lang="en-US" b="1" dirty="0"/>
            </a:br>
            <a:r>
              <a:rPr lang="en-US" b="1" dirty="0"/>
              <a:t>“Take Home Message”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0761-26C9-5B10-2F5E-30675E944B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3556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Less markets for milk in the Southeast.   </a:t>
            </a:r>
            <a:r>
              <a:rPr lang="en-US" u="sng" dirty="0"/>
              <a:t>39 pool distributing plants today.   Next year - will be less.   KY and VA only balancing plants.</a:t>
            </a:r>
          </a:p>
          <a:p>
            <a:pPr marL="0" indent="0">
              <a:buNone/>
            </a:pPr>
            <a:endParaRPr lang="en-US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Southeast milk production leveling off – concentrate in Georgia and Florida.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Georgia is a “milk producing”  not a “milk processing” state.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Relationship between per capita production and fluid consumption – steady.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Challenge – markets for milk.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 efforts to:</a:t>
            </a:r>
          </a:p>
          <a:p>
            <a:pPr marL="0" indent="0">
              <a:buNone/>
            </a:pPr>
            <a:r>
              <a:rPr lang="en-US" dirty="0"/>
              <a:t>     1. Expand profitable sales at existing plants</a:t>
            </a:r>
          </a:p>
          <a:p>
            <a:pPr marL="0" indent="0">
              <a:buNone/>
            </a:pPr>
            <a:r>
              <a:rPr lang="en-US" dirty="0"/>
              <a:t>     2. Seek new dairy processing or manufacturing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a viable Southeast Dairy Industry requires a growing milk market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3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AAA9-58AC-D916-5997-1F9E5D5D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BLEND PRICES – Base Zone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8E4A5B-7815-3E0F-3773-78ADC4E6D1F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4554014"/>
              </p:ext>
            </p:extLst>
          </p:nvPr>
        </p:nvGraphicFramePr>
        <p:xfrm>
          <a:off x="914400" y="1447800"/>
          <a:ext cx="77723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187032078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281691033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1075961750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01988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15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45326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$19.33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$19.50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088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$1.8784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$1.8905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$1.8801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107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Butterfat % of Blend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62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6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313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$26.87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00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$3.2395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2036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Butterfat % of Blend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9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9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Difference $/cwt.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$7.13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$7.37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2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0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987C-3BCB-0FF2-CB2D-E00AF1E1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DAIRY PRODUCT PRICES</a:t>
            </a:r>
            <a:br>
              <a:rPr lang="en-US" b="1" dirty="0"/>
            </a:br>
            <a:r>
              <a:rPr lang="en-US" b="1" dirty="0"/>
              <a:t>“Calculate Federal Order Prices”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F55DF8-9822-A988-0F40-A6555457574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36356745"/>
              </p:ext>
            </p:extLst>
          </p:nvPr>
        </p:nvGraphicFramePr>
        <p:xfrm>
          <a:off x="914400" y="1447800"/>
          <a:ext cx="7772400" cy="4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99478423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8318632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611135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367149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059289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221747146"/>
                    </a:ext>
                  </a:extLst>
                </a:gridCol>
              </a:tblGrid>
              <a:tr h="10323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Nonfat Dry Milk Powder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Block Cheddar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Barrel Cheddar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Dry Whey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5288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$/lb. Dairy Products Sales Report Prices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52134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$1.58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$0.34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743194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$0.38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17188393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$0.36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8026076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$1.73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$1.27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$1.73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273177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678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$2.87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$0.61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36365486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 vs.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$0.42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$0.37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$0.49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$0.04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219977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12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307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0F70-0E12-0A26-5C9A-D8E402A8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PRODUCTION: Milk and Cows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4D789-F18B-584C-77FA-1C32B0C5C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/>
              <a:t>Milk % Change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90585-C49F-83E2-C24B-E7228CF1C3E2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u="sng" dirty="0"/>
              <a:t>Cows – Change Number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C2A29F7-A118-42D1-0FA2-DFB788B2D6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092112"/>
              </p:ext>
            </p:extLst>
          </p:nvPr>
        </p:nvGraphicFramePr>
        <p:xfrm>
          <a:off x="914400" y="2247900"/>
          <a:ext cx="3733800" cy="407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84163657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07069460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529794229"/>
                    </a:ext>
                  </a:extLst>
                </a:gridCol>
              </a:tblGrid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42025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96232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316331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11550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55370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581278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81850"/>
                  </a:ext>
                </a:extLst>
              </a:tr>
              <a:tr h="509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0359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90DBFBE-74F2-C804-ED4E-84536D0D79AE}"/>
              </a:ext>
            </a:extLst>
          </p:cNvPr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val="3686424713"/>
              </p:ext>
            </p:extLst>
          </p:nvPr>
        </p:nvGraphicFramePr>
        <p:xfrm>
          <a:off x="4953000" y="2247900"/>
          <a:ext cx="3733800" cy="404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13277603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95742409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4323258"/>
                    </a:ext>
                  </a:extLst>
                </a:gridCol>
              </a:tblGrid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322191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+ 91,000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398397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+ 146,000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-86,000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322822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302671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-69,000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21256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36791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213847"/>
                  </a:ext>
                </a:extLst>
              </a:tr>
              <a:tr h="5061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20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0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4BB3B8-254F-41BE-A68C-115EF1376CD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6105309"/>
              </p:ext>
            </p:extLst>
          </p:nvPr>
        </p:nvGraphicFramePr>
        <p:xfrm>
          <a:off x="685800" y="990600"/>
          <a:ext cx="8000996" cy="583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49">
                  <a:extLst>
                    <a:ext uri="{9D8B030D-6E8A-4147-A177-3AD203B41FA5}">
                      <a16:colId xmlns:a16="http://schemas.microsoft.com/office/drawing/2014/main" val="2732292086"/>
                    </a:ext>
                  </a:extLst>
                </a:gridCol>
                <a:gridCol w="2000249">
                  <a:extLst>
                    <a:ext uri="{9D8B030D-6E8A-4147-A177-3AD203B41FA5}">
                      <a16:colId xmlns:a16="http://schemas.microsoft.com/office/drawing/2014/main" val="573848424"/>
                    </a:ext>
                  </a:extLst>
                </a:gridCol>
                <a:gridCol w="2000249">
                  <a:extLst>
                    <a:ext uri="{9D8B030D-6E8A-4147-A177-3AD203B41FA5}">
                      <a16:colId xmlns:a16="http://schemas.microsoft.com/office/drawing/2014/main" val="62915886"/>
                    </a:ext>
                  </a:extLst>
                </a:gridCol>
                <a:gridCol w="2000249">
                  <a:extLst>
                    <a:ext uri="{9D8B030D-6E8A-4147-A177-3AD203B41FA5}">
                      <a16:colId xmlns:a16="http://schemas.microsoft.com/office/drawing/2014/main" val="672752592"/>
                    </a:ext>
                  </a:extLst>
                </a:gridCol>
              </a:tblGrid>
              <a:tr h="53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Domestic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93697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Percentage Change 2022 versus 2021– total solids basis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53291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dirty="0"/>
                        <a:t>First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7886591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dirty="0"/>
                        <a:t>Second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9569575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dirty="0"/>
                        <a:t>Third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4716465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u="none" dirty="0"/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0.6%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8.4%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1.8%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955884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b="1" dirty="0"/>
                        <a:t>YTD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0.4%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3.4%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532025"/>
                  </a:ext>
                </a:extLst>
              </a:tr>
              <a:tr h="69791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Five- year average % Change</a:t>
                      </a:r>
                    </a:p>
                    <a:p>
                      <a:pPr algn="ctr"/>
                      <a:r>
                        <a:rPr lang="en-US" b="1" dirty="0"/>
                        <a:t>(2017-2021)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1.5%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6.7%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1.8%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0114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  <a:p>
                      <a:pPr algn="ctr"/>
                      <a:r>
                        <a:rPr lang="en-US" u="sng" dirty="0"/>
                        <a:t>2021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  <a:p>
                      <a:pPr algn="ctr"/>
                      <a:r>
                        <a:rPr lang="en-US" u="sng" dirty="0"/>
                        <a:t>2022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38940124"/>
                  </a:ext>
                </a:extLst>
              </a:tr>
              <a:tr h="535440">
                <a:tc>
                  <a:txBody>
                    <a:bodyPr/>
                    <a:lstStyle/>
                    <a:p>
                      <a:r>
                        <a:rPr lang="en-US" b="1" dirty="0"/>
                        <a:t>Export % of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73484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6FF1656-F0EE-43C1-AB14-D8B34BC2A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DEMAND –Total Solids</a:t>
            </a:r>
          </a:p>
        </p:txBody>
      </p:sp>
    </p:spTree>
    <p:extLst>
      <p:ext uri="{BB962C8B-B14F-4D97-AF65-F5344CB8AC3E}">
        <p14:creationId xmlns:p14="http://schemas.microsoft.com/office/powerpoint/2010/main" val="2494800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CAA7B-A958-419D-B238-E44B5970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DAIRY DEMAND by Products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4BB3B8-254F-41BE-A68C-115EF1376CD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2952205"/>
              </p:ext>
            </p:extLst>
          </p:nvPr>
        </p:nvGraphicFramePr>
        <p:xfrm>
          <a:off x="381000" y="914401"/>
          <a:ext cx="8458199" cy="5206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475">
                  <a:extLst>
                    <a:ext uri="{9D8B030D-6E8A-4147-A177-3AD203B41FA5}">
                      <a16:colId xmlns:a16="http://schemas.microsoft.com/office/drawing/2014/main" val="2732292086"/>
                    </a:ext>
                  </a:extLst>
                </a:gridCol>
                <a:gridCol w="1675681">
                  <a:extLst>
                    <a:ext uri="{9D8B030D-6E8A-4147-A177-3AD203B41FA5}">
                      <a16:colId xmlns:a16="http://schemas.microsoft.com/office/drawing/2014/main" val="573848424"/>
                    </a:ext>
                  </a:extLst>
                </a:gridCol>
                <a:gridCol w="1675681">
                  <a:extLst>
                    <a:ext uri="{9D8B030D-6E8A-4147-A177-3AD203B41FA5}">
                      <a16:colId xmlns:a16="http://schemas.microsoft.com/office/drawing/2014/main" val="62915886"/>
                    </a:ext>
                  </a:extLst>
                </a:gridCol>
                <a:gridCol w="1675681">
                  <a:extLst>
                    <a:ext uri="{9D8B030D-6E8A-4147-A177-3AD203B41FA5}">
                      <a16:colId xmlns:a16="http://schemas.microsoft.com/office/drawing/2014/main" val="672752592"/>
                    </a:ext>
                  </a:extLst>
                </a:gridCol>
                <a:gridCol w="1675681">
                  <a:extLst>
                    <a:ext uri="{9D8B030D-6E8A-4147-A177-3AD203B41FA5}">
                      <a16:colId xmlns:a16="http://schemas.microsoft.com/office/drawing/2014/main" val="2827490532"/>
                    </a:ext>
                  </a:extLst>
                </a:gridCol>
              </a:tblGrid>
              <a:tr h="6285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Domestic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Export  %</a:t>
                      </a:r>
                    </a:p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93697"/>
                  </a:ext>
                </a:extLst>
              </a:tr>
              <a:tr h="6285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Change 2022 vs. 2021 (J-O)</a:t>
                      </a:r>
                    </a:p>
                    <a:p>
                      <a:pPr algn="ctr"/>
                      <a:r>
                        <a:rPr lang="en-US" dirty="0"/>
                        <a:t>Commercial Disappearance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915647"/>
                  </a:ext>
                </a:extLst>
              </a:tr>
              <a:tr h="359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Butter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-6.0%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-3.7%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7886591"/>
                  </a:ext>
                </a:extLst>
              </a:tr>
              <a:tr h="8979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Dry </a:t>
                      </a:r>
                    </a:p>
                    <a:p>
                      <a:pPr algn="ctr"/>
                      <a:r>
                        <a:rPr lang="en-US" b="1" dirty="0"/>
                        <a:t>Skim Milk Powder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-19.7%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-7.5%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-11.2%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72.9%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9569575"/>
                  </a:ext>
                </a:extLst>
              </a:tr>
              <a:tr h="62857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American </a:t>
                      </a:r>
                    </a:p>
                    <a:p>
                      <a:pPr algn="ctr"/>
                      <a:r>
                        <a:rPr lang="en-US" b="1" dirty="0"/>
                        <a:t>Cheese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-0.6%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955884"/>
                  </a:ext>
                </a:extLst>
              </a:tr>
              <a:tr h="62857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</a:t>
                      </a:r>
                    </a:p>
                    <a:p>
                      <a:pPr algn="ctr"/>
                      <a:r>
                        <a:rPr lang="en-US" b="1" dirty="0"/>
                        <a:t>Cheese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2.8%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5.0%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532025"/>
                  </a:ext>
                </a:extLst>
              </a:tr>
              <a:tr h="4512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Dry Whey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3.6%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-3.1%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52.0%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573652"/>
                  </a:ext>
                </a:extLst>
              </a:tr>
              <a:tr h="89795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Fluid Milk </a:t>
                      </a:r>
                    </a:p>
                    <a:p>
                      <a:pPr algn="ctr"/>
                      <a:r>
                        <a:rPr lang="en-US" b="1" dirty="0"/>
                        <a:t>(November)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-2.3%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8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462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AB5E-71ED-4478-811A-20D50141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DAIRY PRODUCT INVENTORY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A8F1C5-A894-453F-8839-8234D0B5A17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705325"/>
              </p:ext>
            </p:extLst>
          </p:nvPr>
        </p:nvGraphicFramePr>
        <p:xfrm>
          <a:off x="391886" y="1676400"/>
          <a:ext cx="786384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4202666793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2392436761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4036933880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363935146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921927981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90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(million lbs.)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27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60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(5.1%)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3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7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Nonfat Dry Milk Powder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12.9%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100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66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American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(2.2)%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03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4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Dry Whey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22.0%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50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8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10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BA6F-D543-8CB8-43E6-DF662EFD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604D7-B8E6-DA21-69B6-7E02EFEB11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Production     up to 1% increase</a:t>
            </a:r>
          </a:p>
          <a:p>
            <a:pPr marL="0" indent="0">
              <a:buNone/>
            </a:pPr>
            <a:r>
              <a:rPr lang="en-US" dirty="0"/>
              <a:t>            lower margins</a:t>
            </a:r>
          </a:p>
          <a:p>
            <a:pPr marL="0" indent="0">
              <a:buNone/>
            </a:pPr>
            <a:r>
              <a:rPr lang="en-US" dirty="0"/>
              <a:t>            higher interest rates</a:t>
            </a:r>
          </a:p>
          <a:p>
            <a:pPr marL="0" indent="0">
              <a:buNone/>
            </a:pPr>
            <a:r>
              <a:rPr lang="en-US" dirty="0"/>
              <a:t>            fewer dairy replacements – more beef on dairy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Demand – challenge </a:t>
            </a:r>
          </a:p>
          <a:p>
            <a:pPr marL="0" indent="0">
              <a:buNone/>
            </a:pPr>
            <a:r>
              <a:rPr lang="en-US" dirty="0"/>
              <a:t>             inflation – higher prices – smaller package and serving sizes</a:t>
            </a:r>
          </a:p>
          <a:p>
            <a:pPr marL="0" indent="0">
              <a:buNone/>
            </a:pPr>
            <a:r>
              <a:rPr lang="en-US" dirty="0"/>
              <a:t>             recession – worldwide</a:t>
            </a:r>
          </a:p>
          <a:p>
            <a:pPr marL="0" indent="0">
              <a:buNone/>
            </a:pPr>
            <a:r>
              <a:rPr lang="en-US" dirty="0"/>
              <a:t>             China’s economy</a:t>
            </a:r>
          </a:p>
          <a:p>
            <a:pPr marL="0" indent="0">
              <a:buNone/>
            </a:pPr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06562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83A0-021A-4C6C-AD71-27777775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1DEAC-3513-4D7F-8755-13A72CBF38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Milk Market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Milk Supply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Milk Price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Federal Order Proposals (briefly)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1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AAA9-58AC-D916-5997-1F9E5D5D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2023 PROJECTIONS</a:t>
            </a:r>
            <a:br>
              <a:rPr lang="en-US" b="1" dirty="0"/>
            </a:br>
            <a:r>
              <a:rPr lang="en-US" b="1" dirty="0"/>
              <a:t>FO BLEND PRICES – Base Zone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8E4A5B-7815-3E0F-3773-78ADC4E6D1F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4063569"/>
              </p:ext>
            </p:extLst>
          </p:nvPr>
        </p:nvGraphicFramePr>
        <p:xfrm>
          <a:off x="914400" y="1447800"/>
          <a:ext cx="77723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187032078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281691033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1075961750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01988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15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313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$26.87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00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$3.2395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2036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Butterfat % of Blend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9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9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29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$22.84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$24.83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$23.07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30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$2.7676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$2.7856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$2.7740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Butterfat % of Blend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19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71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Difference $/cwt.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($3.57)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($3.59)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($3.80)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2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Third highest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blend price.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11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713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02E2-A385-43EF-84A4-C29F7C570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Final Words – Price Projections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9AEC-1BC8-43DB-8B84-411FFF783D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355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Best estimate, as of today, based on the information available.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small change in supply or demand makes a larger change (up or down) in milk prices.</a:t>
            </a:r>
          </a:p>
          <a:p>
            <a:endParaRPr lang="en-US" dirty="0"/>
          </a:p>
          <a:p>
            <a:r>
              <a:rPr lang="en-US" dirty="0"/>
              <a:t>My projections are </a:t>
            </a:r>
            <a:r>
              <a:rPr lang="en-US" u="sng" dirty="0"/>
              <a:t>federal order blend prices</a:t>
            </a:r>
            <a:r>
              <a:rPr lang="en-US" dirty="0"/>
              <a:t> not </a:t>
            </a:r>
            <a:r>
              <a:rPr lang="en-US" u="sng" dirty="0"/>
              <a:t>mailbox prices.</a:t>
            </a:r>
          </a:p>
          <a:p>
            <a:endParaRPr lang="en-US" u="sng" dirty="0"/>
          </a:p>
          <a:p>
            <a:r>
              <a:rPr lang="en-US" dirty="0"/>
              <a:t>Not including any potential federal order changes.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01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3755-02F3-609F-C913-ACABB3CF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Federal Order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064EF-ECF9-0D15-726D-0B718B9CB4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5927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Southeastern Orders – proposals submitted</a:t>
            </a:r>
          </a:p>
          <a:p>
            <a:pPr marL="0" indent="0">
              <a:buNone/>
            </a:pPr>
            <a:r>
              <a:rPr lang="en-US" dirty="0"/>
              <a:t>           - Update “inter-order” transportation credits</a:t>
            </a:r>
          </a:p>
          <a:p>
            <a:pPr marL="0" indent="0">
              <a:buNone/>
            </a:pPr>
            <a:r>
              <a:rPr lang="en-US" dirty="0"/>
              <a:t>           - Implement  “intra-order” transportation credits</a:t>
            </a:r>
          </a:p>
          <a:p>
            <a:pPr marL="0" indent="0">
              <a:buNone/>
            </a:pPr>
            <a:r>
              <a:rPr lang="en-US" dirty="0"/>
              <a:t>           - Assembly credit </a:t>
            </a:r>
          </a:p>
          <a:p>
            <a:endParaRPr lang="en-US" dirty="0"/>
          </a:p>
          <a:p>
            <a:r>
              <a:rPr lang="en-US" dirty="0"/>
              <a:t>All Federal Orders – areas under consideration:</a:t>
            </a:r>
          </a:p>
          <a:p>
            <a:pPr marL="0" indent="0">
              <a:buNone/>
            </a:pPr>
            <a:r>
              <a:rPr lang="en-US" dirty="0"/>
              <a:t>            - Class I Mover “Higher of”</a:t>
            </a:r>
          </a:p>
          <a:p>
            <a:pPr marL="0" indent="0">
              <a:buNone/>
            </a:pPr>
            <a:r>
              <a:rPr lang="en-US" dirty="0"/>
              <a:t>            - Update Class I Differentials</a:t>
            </a:r>
          </a:p>
          <a:p>
            <a:pPr marL="0" indent="0">
              <a:buNone/>
            </a:pPr>
            <a:r>
              <a:rPr lang="en-US" dirty="0"/>
              <a:t>            - Increase make allowances</a:t>
            </a:r>
          </a:p>
          <a:p>
            <a:pPr marL="0" indent="0">
              <a:buNone/>
            </a:pPr>
            <a:r>
              <a:rPr lang="en-US" dirty="0"/>
              <a:t>            - Eliminate barrel cheese from formula</a:t>
            </a:r>
          </a:p>
          <a:p>
            <a:pPr marL="0" indent="0">
              <a:buNone/>
            </a:pPr>
            <a:r>
              <a:rPr lang="en-US" dirty="0"/>
              <a:t>            - Update milk component levels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BE INVOLVED</a:t>
            </a:r>
          </a:p>
          <a:p>
            <a:pPr marL="0" indent="0">
              <a:buNone/>
            </a:pPr>
            <a:r>
              <a:rPr lang="en-US" b="1" dirty="0"/>
              <a:t>STUDY </a:t>
            </a:r>
          </a:p>
          <a:p>
            <a:pPr marL="0" indent="0">
              <a:buNone/>
            </a:pPr>
            <a:r>
              <a:rPr lang="en-US" b="1" dirty="0"/>
              <a:t>ASK QUESTIONS</a:t>
            </a:r>
          </a:p>
          <a:p>
            <a:pPr marL="0" indent="0">
              <a:buNone/>
            </a:pPr>
            <a:r>
              <a:rPr lang="en-US" b="1" dirty="0"/>
              <a:t>IT is YOUR MILK CHECK and MARKET BEING IMPACTED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42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112E-DCD0-40F5-80C9-24D736A4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THANK YOU FOR THE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0E8B6-22AE-49F6-9DCF-D98330BE70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7653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5E0A-69B5-E441-52D4-0752365B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SOUTHEAST STATES MILK MARKET</a:t>
            </a:r>
            <a:br>
              <a:rPr lang="en-US" b="1" dirty="0"/>
            </a:br>
            <a:r>
              <a:rPr lang="en-US" b="1" u="sng" dirty="0"/>
              <a:t>Average Loads Producer Milk per Day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69139F-A507-A001-E9B7-797EBA6374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4763896"/>
              </p:ext>
            </p:extLst>
          </p:nvPr>
        </p:nvGraphicFramePr>
        <p:xfrm>
          <a:off x="457200" y="14478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59230119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5168855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0298903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583195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795147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2271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630740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4185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7814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6998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8111712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53546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049533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218830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7578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3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5E0A-69B5-E441-52D4-0752365B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SOUTHEAST STATES MILK MARKET</a:t>
            </a:r>
            <a:br>
              <a:rPr lang="en-US" b="1" dirty="0"/>
            </a:br>
            <a:r>
              <a:rPr lang="en-US" b="1" u="sng" dirty="0"/>
              <a:t>Avg. Loads Class I Producer Milk/ Day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69139F-A507-A001-E9B7-797EBA6374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5127121"/>
              </p:ext>
            </p:extLst>
          </p:nvPr>
        </p:nvGraphicFramePr>
        <p:xfrm>
          <a:off x="609600" y="1447800"/>
          <a:ext cx="8077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1592301199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1151688559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90298903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85831952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179514701"/>
                    </a:ext>
                  </a:extLst>
                </a:gridCol>
              </a:tblGrid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22714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63074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41858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78149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69988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8111712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53546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049533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2188309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179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52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2543-7B44-41D2-8AD3-DDAD9E8D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CLASS I UTILIZATION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2B7D78-E465-4B55-BA0A-D9667FB4E46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1604752"/>
              </p:ext>
            </p:extLst>
          </p:nvPr>
        </p:nvGraphicFramePr>
        <p:xfrm>
          <a:off x="228600" y="1447800"/>
          <a:ext cx="84582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>
                  <a:extLst>
                    <a:ext uri="{9D8B030D-6E8A-4147-A177-3AD203B41FA5}">
                      <a16:colId xmlns:a16="http://schemas.microsoft.com/office/drawing/2014/main" val="2342129698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703092713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964093947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1631047088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944699809"/>
                    </a:ext>
                  </a:extLst>
                </a:gridCol>
              </a:tblGrid>
              <a:tr h="35327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87313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68.75%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88.09%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65.01%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70.39%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67314496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78741988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68.42%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86.61%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66.90%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71.06%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91305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56029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68.56%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84.60%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75.05%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74.28%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9122845"/>
                  </a:ext>
                </a:extLst>
              </a:tr>
              <a:tr h="3484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81428"/>
                  </a:ext>
                </a:extLst>
              </a:tr>
              <a:tr h="34843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73.88%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68.98%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7647440"/>
                  </a:ext>
                </a:extLst>
              </a:tr>
              <a:tr h="348430">
                <a:tc>
                  <a:txBody>
                    <a:bodyPr/>
                    <a:lstStyle/>
                    <a:p>
                      <a:r>
                        <a:rPr lang="en-US" b="0" dirty="0"/>
                        <a:t>2021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70.83%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82.24%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67.54%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71.87%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671960"/>
                  </a:ext>
                </a:extLst>
              </a:tr>
              <a:tr h="348430">
                <a:tc>
                  <a:txBody>
                    <a:bodyPr/>
                    <a:lstStyle/>
                    <a:p>
                      <a:r>
                        <a:rPr lang="en-US" b="1" dirty="0"/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71.46%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83.01%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72.40%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74.22%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6213"/>
                  </a:ext>
                </a:extLst>
              </a:tr>
              <a:tr h="34843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88081360"/>
                  </a:ext>
                </a:extLst>
              </a:tr>
              <a:tr h="786430">
                <a:tc>
                  <a:txBody>
                    <a:bodyPr/>
                    <a:lstStyle/>
                    <a:p>
                      <a:r>
                        <a:rPr lang="en-US" b="1" dirty="0"/>
                        <a:t>2022 (November) all Federal 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27.07%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16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07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6227-A0DE-87D4-FD0D-C874C0E6A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BALANCING a CLASS I MARKET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239F9F-343A-B958-39BD-5048D19CC51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7224442"/>
              </p:ext>
            </p:extLst>
          </p:nvPr>
        </p:nvGraphicFramePr>
        <p:xfrm>
          <a:off x="533400" y="990600"/>
          <a:ext cx="8153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77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2543-7B44-41D2-8AD3-DDAD9E8D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MILK MARKETS</a:t>
            </a:r>
            <a:br>
              <a:rPr lang="en-US" b="1" dirty="0"/>
            </a:br>
            <a:r>
              <a:rPr lang="en-US" b="1" dirty="0"/>
              <a:t>POOL DISTRIBUTING PLANTS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2B7D78-E465-4B55-BA0A-D9667FB4E46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6606685"/>
              </p:ext>
            </p:extLst>
          </p:nvPr>
        </p:nvGraphicFramePr>
        <p:xfrm>
          <a:off x="533400" y="1447800"/>
          <a:ext cx="8153400" cy="489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342129698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70309271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964093947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1631047088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944699809"/>
                    </a:ext>
                  </a:extLst>
                </a:gridCol>
              </a:tblGrid>
              <a:tr h="410755">
                <a:tc>
                  <a:txBody>
                    <a:bodyPr/>
                    <a:lstStyle/>
                    <a:p>
                      <a:r>
                        <a:rPr lang="en-US" dirty="0"/>
                        <a:t>Year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87313"/>
                  </a:ext>
                </a:extLst>
              </a:tr>
              <a:tr h="410755"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7314496"/>
                  </a:ext>
                </a:extLst>
              </a:tr>
              <a:tr h="4107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8741988"/>
                  </a:ext>
                </a:extLst>
              </a:tr>
              <a:tr h="410755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7591305"/>
                  </a:ext>
                </a:extLst>
              </a:tr>
              <a:tr h="41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56029"/>
                  </a:ext>
                </a:extLst>
              </a:tr>
              <a:tr h="410755"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9122845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81428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7647440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671960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r>
                        <a:rPr lang="en-US" b="0" dirty="0"/>
                        <a:t>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756213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3166965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r>
                        <a:rPr lang="en-US" b="1" dirty="0"/>
                        <a:t>2022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6490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69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C7225-B387-D09B-E342-CF2A94DD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LOCATION &amp; OWNERSHIP PLANTS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35C5508-04A8-DE05-E625-5A3DCA5FA95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8154110"/>
              </p:ext>
            </p:extLst>
          </p:nvPr>
        </p:nvGraphicFramePr>
        <p:xfrm>
          <a:off x="914400" y="990600"/>
          <a:ext cx="7772395" cy="555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79">
                  <a:extLst>
                    <a:ext uri="{9D8B030D-6E8A-4147-A177-3AD203B41FA5}">
                      <a16:colId xmlns:a16="http://schemas.microsoft.com/office/drawing/2014/main" val="2692625239"/>
                    </a:ext>
                  </a:extLst>
                </a:gridCol>
                <a:gridCol w="1554479">
                  <a:extLst>
                    <a:ext uri="{9D8B030D-6E8A-4147-A177-3AD203B41FA5}">
                      <a16:colId xmlns:a16="http://schemas.microsoft.com/office/drawing/2014/main" val="3663166122"/>
                    </a:ext>
                  </a:extLst>
                </a:gridCol>
                <a:gridCol w="1554479">
                  <a:extLst>
                    <a:ext uri="{9D8B030D-6E8A-4147-A177-3AD203B41FA5}">
                      <a16:colId xmlns:a16="http://schemas.microsoft.com/office/drawing/2014/main" val="1197933955"/>
                    </a:ext>
                  </a:extLst>
                </a:gridCol>
                <a:gridCol w="1554479">
                  <a:extLst>
                    <a:ext uri="{9D8B030D-6E8A-4147-A177-3AD203B41FA5}">
                      <a16:colId xmlns:a16="http://schemas.microsoft.com/office/drawing/2014/main" val="4198531381"/>
                    </a:ext>
                  </a:extLst>
                </a:gridCol>
                <a:gridCol w="1554479">
                  <a:extLst>
                    <a:ext uri="{9D8B030D-6E8A-4147-A177-3AD203B41FA5}">
                      <a16:colId xmlns:a16="http://schemas.microsoft.com/office/drawing/2014/main" val="2280790327"/>
                    </a:ext>
                  </a:extLst>
                </a:gridCol>
              </a:tblGrid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Cooperative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Grocer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1724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95269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 Carolina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3126837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Tennessee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56162158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Virginia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7702743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Kentucky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59829385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Arkansas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72865685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79072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944375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Missouri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15559577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 Carolina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1382970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Mississippi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9513426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Alabama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1803368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43760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41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78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4D19D6-45B2-D5AA-6979-6D3FC5713E4B}"/>
              </a:ext>
            </a:extLst>
          </p:cNvPr>
          <p:cNvGraphicFramePr>
            <a:graphicFrameLocks noGrp="1"/>
          </p:cNvGraphicFramePr>
          <p:nvPr/>
        </p:nvGraphicFramePr>
        <p:xfrm>
          <a:off x="243663" y="287965"/>
          <a:ext cx="8656674" cy="628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783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6407</TotalTime>
  <Words>1365</Words>
  <Application>Microsoft Office PowerPoint</Application>
  <PresentationFormat>On-screen Show (4:3)</PresentationFormat>
  <Paragraphs>670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Franklin Gothic Book</vt:lpstr>
      <vt:lpstr>Perpetua</vt:lpstr>
      <vt:lpstr>Wingdings 2</vt:lpstr>
      <vt:lpstr>Equity</vt:lpstr>
      <vt:lpstr>DAIRY MARKET OUTLOOK SOUTHEAST STATES </vt:lpstr>
      <vt:lpstr>OUTLINE</vt:lpstr>
      <vt:lpstr>SOUTHEAST STATES MILK MARKET Average Loads Producer Milk per Day</vt:lpstr>
      <vt:lpstr>SOUTHEAST STATES MILK MARKET Avg. Loads Class I Producer Milk/ Day</vt:lpstr>
      <vt:lpstr>CLASS I UTILIZATION</vt:lpstr>
      <vt:lpstr>BALANCING a CLASS I MARKET</vt:lpstr>
      <vt:lpstr>MILK MARKETS POOL DISTRIBUTING PLANTS</vt:lpstr>
      <vt:lpstr>LOCATION &amp; OWNERSHIP PLANTS</vt:lpstr>
      <vt:lpstr>PowerPoint Presentation</vt:lpstr>
      <vt:lpstr>SOUTHEAST MILK PRODUCTION </vt:lpstr>
      <vt:lpstr>Southeast Supply versus Demand  “STEADY”</vt:lpstr>
      <vt:lpstr>MILK MARKETS and PRODUCTION “Take Home Message”</vt:lpstr>
      <vt:lpstr>BLEND PRICES – Base Zone</vt:lpstr>
      <vt:lpstr>DAIRY PRODUCT PRICES “Calculate Federal Order Prices”</vt:lpstr>
      <vt:lpstr>PRODUCTION: Milk and Cows</vt:lpstr>
      <vt:lpstr>DEMAND –Total Solids</vt:lpstr>
      <vt:lpstr>DAIRY DEMAND by Products </vt:lpstr>
      <vt:lpstr>DAIRY PRODUCT INVENTORY</vt:lpstr>
      <vt:lpstr>2023 </vt:lpstr>
      <vt:lpstr>2023 PROJECTIONS FO BLEND PRICES – Base Zone</vt:lpstr>
      <vt:lpstr>Final Words – Price Projections</vt:lpstr>
      <vt:lpstr>Federal Order Changes</vt:lpstr>
      <vt:lpstr>THANK YOU FOR THE OPPORTUNITY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DAIRY - OUTLOOK</dc:title>
  <dc:creator>John Covington</dc:creator>
  <cp:lastModifiedBy>Calvin Covington</cp:lastModifiedBy>
  <cp:revision>504</cp:revision>
  <cp:lastPrinted>2023-01-14T15:35:21Z</cp:lastPrinted>
  <dcterms:created xsi:type="dcterms:W3CDTF">2018-12-30T15:07:21Z</dcterms:created>
  <dcterms:modified xsi:type="dcterms:W3CDTF">2023-01-14T15:54:05Z</dcterms:modified>
</cp:coreProperties>
</file>