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0"/>
  </p:notesMasterIdLst>
  <p:sldIdLst>
    <p:sldId id="266" r:id="rId5"/>
    <p:sldId id="295" r:id="rId6"/>
    <p:sldId id="257" r:id="rId7"/>
    <p:sldId id="267" r:id="rId8"/>
    <p:sldId id="268" r:id="rId9"/>
    <p:sldId id="272" r:id="rId10"/>
    <p:sldId id="269" r:id="rId11"/>
    <p:sldId id="270" r:id="rId12"/>
    <p:sldId id="271" r:id="rId13"/>
    <p:sldId id="262" r:id="rId14"/>
    <p:sldId id="273" r:id="rId15"/>
    <p:sldId id="276" r:id="rId16"/>
    <p:sldId id="277" r:id="rId17"/>
    <p:sldId id="278" r:id="rId18"/>
    <p:sldId id="279" r:id="rId19"/>
    <p:sldId id="281" r:id="rId20"/>
    <p:sldId id="280" r:id="rId21"/>
    <p:sldId id="275" r:id="rId22"/>
    <p:sldId id="289" r:id="rId23"/>
    <p:sldId id="290" r:id="rId24"/>
    <p:sldId id="291" r:id="rId25"/>
    <p:sldId id="292" r:id="rId26"/>
    <p:sldId id="284" r:id="rId27"/>
    <p:sldId id="294" r:id="rId28"/>
    <p:sldId id="29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Fiber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B52-4D88-9435-AFC282752C3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B52-4D88-9435-AFC282752C3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B52-4D88-9435-AFC282752C3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B52-4D88-9435-AFC282752C35}"/>
              </c:ext>
            </c:extLst>
          </c:dPt>
          <c:cat>
            <c:strRef>
              <c:f>Sheet1!$A$2:$A$5</c:f>
              <c:strCache>
                <c:ptCount val="4"/>
                <c:pt idx="0">
                  <c:v>Non-Fiber</c:v>
                </c:pt>
                <c:pt idx="1">
                  <c:v>Fiber</c:v>
                </c:pt>
                <c:pt idx="2">
                  <c:v>dNDF30</c:v>
                </c:pt>
                <c:pt idx="3">
                  <c:v>uNDF240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60</c:v>
                </c:pt>
                <c:pt idx="1">
                  <c:v>6</c:v>
                </c:pt>
                <c:pt idx="2">
                  <c:v>24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11-4502-8074-72C66E1D24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981362660245982E-2"/>
          <c:y val="4.7648477898260627E-2"/>
          <c:w val="0.95486161254636559"/>
          <c:h val="0.853679719437227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Year 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0800" dist="50800" dir="5400000" sx="96000" sy="96000" rotWithShape="0">
                  <a:srgbClr val="000000">
                    <a:alpha val="4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01-B6AC-4044-93CC-52990FE40F19}"/>
              </c:ext>
            </c:extLst>
          </c:dPt>
          <c:cat>
            <c:strRef>
              <c:f>Sheet1!$A$2:$A$3</c:f>
              <c:strCache>
                <c:ptCount val="2"/>
                <c:pt idx="0">
                  <c:v>Corn</c:v>
                </c:pt>
                <c:pt idx="1">
                  <c:v>Alfalfa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5B-4ADD-9663-33A4FE5C39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Year 2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0800" dist="50800" dir="5400000" sx="96000" sy="96000" rotWithShape="0">
                  <a:srgbClr val="000000">
                    <a:alpha val="4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04-B6AC-4044-93CC-52990FE40F19}"/>
              </c:ext>
            </c:extLst>
          </c:dPt>
          <c:cat>
            <c:strRef>
              <c:f>Sheet1!$A$2:$A$3</c:f>
              <c:strCache>
                <c:ptCount val="2"/>
                <c:pt idx="0">
                  <c:v>Corn</c:v>
                </c:pt>
                <c:pt idx="1">
                  <c:v>Alfalfa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7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5B-4ADD-9663-33A4FE5C391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Year 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86000"/>
                    <a:tint val="94000"/>
                    <a:satMod val="103000"/>
                    <a:lumMod val="102000"/>
                  </a:schemeClr>
                </a:gs>
                <a:gs pos="50000">
                  <a:schemeClr val="accent1">
                    <a:tint val="86000"/>
                    <a:shade val="100000"/>
                    <a:satMod val="110000"/>
                    <a:lumMod val="100000"/>
                  </a:schemeClr>
                </a:gs>
                <a:gs pos="100000">
                  <a:schemeClr val="accent1">
                    <a:tint val="86000"/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0800" dist="50800" dir="5400000" sx="96000" sy="96000" rotWithShape="0">
                  <a:srgbClr val="000000">
                    <a:alpha val="4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02-B6AC-4044-93CC-52990FE40F19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0800" dist="50800" dir="5400000" sx="96000" sy="96000" rotWithShape="0">
                  <a:srgbClr val="000000">
                    <a:alpha val="4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05-B6AC-4044-93CC-52990FE40F19}"/>
              </c:ext>
            </c:extLst>
          </c:dPt>
          <c:cat>
            <c:strRef>
              <c:f>Sheet1!$A$2:$A$3</c:f>
              <c:strCache>
                <c:ptCount val="2"/>
                <c:pt idx="0">
                  <c:v>Corn</c:v>
                </c:pt>
                <c:pt idx="1">
                  <c:v>Alfalfa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6.5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5B-4ADD-9663-33A4FE5C391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Year 4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8000"/>
                    <a:tint val="94000"/>
                    <a:satMod val="103000"/>
                    <a:lumMod val="102000"/>
                  </a:schemeClr>
                </a:gs>
                <a:gs pos="50000">
                  <a:schemeClr val="accent1">
                    <a:tint val="58000"/>
                    <a:shade val="100000"/>
                    <a:satMod val="110000"/>
                    <a:lumMod val="100000"/>
                  </a:schemeClr>
                </a:gs>
                <a:gs pos="100000">
                  <a:schemeClr val="accent1">
                    <a:tint val="58000"/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0800" dist="50800" dir="5400000" sx="96000" sy="96000" rotWithShape="0">
                  <a:srgbClr val="000000">
                    <a:alpha val="4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03-B6AC-4044-93CC-52990FE40F19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0800" dist="50800" dir="5400000" sx="96000" sy="96000" rotWithShape="0">
                  <a:srgbClr val="000000">
                    <a:alpha val="4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1080000"/>
                </a:lightRig>
              </a:scene3d>
              <a:sp3d>
                <a:bevelT w="38100" h="12700" prst="softRound"/>
              </a:sp3d>
            </c:spPr>
            <c:extLst>
              <c:ext xmlns:c16="http://schemas.microsoft.com/office/drawing/2014/chart" uri="{C3380CC4-5D6E-409C-BE32-E72D297353CC}">
                <c16:uniqueId val="{00000006-B6AC-4044-93CC-52990FE40F19}"/>
              </c:ext>
            </c:extLst>
          </c:dPt>
          <c:cat>
            <c:strRef>
              <c:f>Sheet1!$A$2:$A$3</c:f>
              <c:strCache>
                <c:ptCount val="2"/>
                <c:pt idx="0">
                  <c:v>Corn</c:v>
                </c:pt>
                <c:pt idx="1">
                  <c:v>Alfalfa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6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AC-4044-93CC-52990FE40F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8714856"/>
        <c:axId val="58715240"/>
      </c:barChart>
      <c:catAx>
        <c:axId val="58714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715240"/>
        <c:crosses val="autoZero"/>
        <c:auto val="1"/>
        <c:lblAlgn val="ctr"/>
        <c:lblOffset val="100"/>
        <c:noMultiLvlLbl val="0"/>
      </c:catAx>
      <c:valAx>
        <c:axId val="58715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714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18C-485F-BA79-BBE6F75DCE26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18C-485F-BA79-BBE6F75DCE26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18C-485F-BA79-BBE6F75DCE26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418C-485F-BA79-BBE6F75DCE26}"/>
              </c:ext>
            </c:extLst>
          </c:dPt>
          <c:cat>
            <c:strRef>
              <c:f>Sheet1!$A$2:$A$9</c:f>
              <c:strCache>
                <c:ptCount val="8"/>
                <c:pt idx="0">
                  <c:v>Corn</c:v>
                </c:pt>
                <c:pt idx="1">
                  <c:v>CT/Trit</c:v>
                </c:pt>
                <c:pt idx="2">
                  <c:v>Corn</c:v>
                </c:pt>
                <c:pt idx="3">
                  <c:v>CT/Trit</c:v>
                </c:pt>
                <c:pt idx="4">
                  <c:v>Corn</c:v>
                </c:pt>
                <c:pt idx="5">
                  <c:v>CT/Trit</c:v>
                </c:pt>
                <c:pt idx="6">
                  <c:v>Corn</c:v>
                </c:pt>
                <c:pt idx="7">
                  <c:v>CT/Trit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8</c:v>
                </c:pt>
                <c:pt idx="1">
                  <c:v>1.5</c:v>
                </c:pt>
                <c:pt idx="2">
                  <c:v>8</c:v>
                </c:pt>
                <c:pt idx="3">
                  <c:v>1.5</c:v>
                </c:pt>
                <c:pt idx="4">
                  <c:v>8</c:v>
                </c:pt>
                <c:pt idx="5">
                  <c:v>1.5</c:v>
                </c:pt>
                <c:pt idx="6">
                  <c:v>8</c:v>
                </c:pt>
                <c:pt idx="7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8C-485F-BA79-BBE6F75DCE2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Corn</c:v>
                </c:pt>
                <c:pt idx="1">
                  <c:v>CT/Trit</c:v>
                </c:pt>
                <c:pt idx="2">
                  <c:v>Corn</c:v>
                </c:pt>
                <c:pt idx="3">
                  <c:v>CT/Trit</c:v>
                </c:pt>
                <c:pt idx="4">
                  <c:v>Corn</c:v>
                </c:pt>
                <c:pt idx="5">
                  <c:v>CT/Trit</c:v>
                </c:pt>
                <c:pt idx="6">
                  <c:v>Corn</c:v>
                </c:pt>
                <c:pt idx="7">
                  <c:v>CT/Trit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1">
                  <c:v>5.5</c:v>
                </c:pt>
                <c:pt idx="3">
                  <c:v>5.5</c:v>
                </c:pt>
                <c:pt idx="5">
                  <c:v>5.5</c:v>
                </c:pt>
                <c:pt idx="7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8C-485F-BA79-BBE6F75DCE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23946936"/>
        <c:axId val="623943328"/>
      </c:barChart>
      <c:catAx>
        <c:axId val="62394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3943328"/>
        <c:crosses val="autoZero"/>
        <c:auto val="1"/>
        <c:lblAlgn val="ctr"/>
        <c:lblOffset val="100"/>
        <c:noMultiLvlLbl val="0"/>
      </c:catAx>
      <c:valAx>
        <c:axId val="623943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3946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1st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C/Millet/RG/Oats</c:v>
                </c:pt>
                <c:pt idx="1">
                  <c:v>C/C/RG</c:v>
                </c:pt>
                <c:pt idx="2">
                  <c:v>C/Millet/RG/Oats</c:v>
                </c:pt>
                <c:pt idx="3">
                  <c:v>C/C/RG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</c:v>
                </c:pt>
                <c:pt idx="1">
                  <c:v>7</c:v>
                </c:pt>
                <c:pt idx="2">
                  <c:v>1.4</c:v>
                </c:pt>
                <c:pt idx="3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CF-4214-B522-BDFB15BE034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C/Millet/RG/Oats</c:v>
                </c:pt>
                <c:pt idx="1">
                  <c:v>C/C/RG</c:v>
                </c:pt>
                <c:pt idx="2">
                  <c:v>C/Millet/RG/Oats</c:v>
                </c:pt>
                <c:pt idx="3">
                  <c:v>C/C/RG</c:v>
                </c:pt>
              </c:strCache>
            </c:strRef>
          </c:cat>
          <c:val>
            <c:numRef>
              <c:f>Sheet1!$C$2:$C$6</c:f>
            </c:numRef>
          </c:val>
          <c:extLst>
            <c:ext xmlns:c16="http://schemas.microsoft.com/office/drawing/2014/chart" uri="{C3380CC4-5D6E-409C-BE32-E72D297353CC}">
              <c16:uniqueId val="{00000001-49CF-4214-B522-BDFB15BE034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C/Millet/RG/Oats</c:v>
                </c:pt>
                <c:pt idx="1">
                  <c:v>C/C/RG</c:v>
                </c:pt>
                <c:pt idx="2">
                  <c:v>C/Millet/RG/Oats</c:v>
                </c:pt>
                <c:pt idx="3">
                  <c:v>C/C/RG</c:v>
                </c:pt>
              </c:strCache>
            </c:strRef>
          </c:cat>
          <c:val>
            <c:numRef>
              <c:f>Sheet1!$D$2:$D$6</c:f>
            </c:numRef>
          </c:val>
          <c:extLst>
            <c:ext xmlns:c16="http://schemas.microsoft.com/office/drawing/2014/chart" uri="{C3380CC4-5D6E-409C-BE32-E72D297353CC}">
              <c16:uniqueId val="{00000002-49CF-4214-B522-BDFB15BE034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2nd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C/Millet/RG/Oats</c:v>
                </c:pt>
                <c:pt idx="1">
                  <c:v>C/C/RG</c:v>
                </c:pt>
                <c:pt idx="2">
                  <c:v>C/Millet/RG/Oats</c:v>
                </c:pt>
                <c:pt idx="3">
                  <c:v>C/C/RG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1.3</c:v>
                </c:pt>
                <c:pt idx="3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9CF-4214-B522-BDFB15BE034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C/Millet/RG/Oats</c:v>
                </c:pt>
                <c:pt idx="1">
                  <c:v>C/C/RG</c:v>
                </c:pt>
                <c:pt idx="2">
                  <c:v>C/Millet/RG/Oats</c:v>
                </c:pt>
                <c:pt idx="3">
                  <c:v>C/C/RG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4</c:v>
                </c:pt>
                <c:pt idx="1">
                  <c:v>3</c:v>
                </c:pt>
                <c:pt idx="2">
                  <c:v>1.3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9CF-4214-B522-BDFB15BE03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45414216"/>
        <c:axId val="645411696"/>
      </c:barChart>
      <c:catAx>
        <c:axId val="645414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5411696"/>
        <c:crosses val="autoZero"/>
        <c:auto val="1"/>
        <c:lblAlgn val="ctr"/>
        <c:lblOffset val="100"/>
        <c:noMultiLvlLbl val="0"/>
      </c:catAx>
      <c:valAx>
        <c:axId val="645411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5414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NDFD 30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BT-BMR system</c:v>
                </c:pt>
                <c:pt idx="1">
                  <c:v>Control</c:v>
                </c:pt>
                <c:pt idx="2">
                  <c:v>BMR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62.9</c:v>
                </c:pt>
                <c:pt idx="1">
                  <c:v>58.4</c:v>
                </c:pt>
                <c:pt idx="2">
                  <c:v>66.319999999999993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75-48EA-B269-23B3E7CF27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3386672"/>
        <c:axId val="483387656"/>
      </c:barChart>
      <c:catAx>
        <c:axId val="483386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3387656"/>
        <c:crosses val="autoZero"/>
        <c:auto val="1"/>
        <c:lblAlgn val="ctr"/>
        <c:lblOffset val="100"/>
        <c:noMultiLvlLbl val="0"/>
      </c:catAx>
      <c:valAx>
        <c:axId val="483387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3386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0574184"/>
        <c:axId val="453943184"/>
      </c:barChart>
      <c:catAx>
        <c:axId val="440574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3943184"/>
        <c:crosses val="autoZero"/>
        <c:auto val="1"/>
        <c:lblAlgn val="ctr"/>
        <c:lblOffset val="100"/>
        <c:noMultiLvlLbl val="0"/>
      </c:catAx>
      <c:valAx>
        <c:axId val="453943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574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709637425975021"/>
          <c:y val="0.22105515587529975"/>
          <c:w val="0.76570094567324809"/>
          <c:h val="0.548448800015105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UNDF240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BT-BMR system</c:v>
                </c:pt>
                <c:pt idx="1">
                  <c:v>Control</c:v>
                </c:pt>
                <c:pt idx="2">
                  <c:v>BMR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9.1999999999999993</c:v>
                </c:pt>
                <c:pt idx="1">
                  <c:v>11.5</c:v>
                </c:pt>
                <c:pt idx="2">
                  <c:v>8.6999999999999993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66-48D6-A07B-DCD28A5A05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2240176"/>
        <c:axId val="422241488"/>
      </c:barChart>
      <c:catAx>
        <c:axId val="422240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241488"/>
        <c:crosses val="autoZero"/>
        <c:auto val="1"/>
        <c:lblAlgn val="ctr"/>
        <c:lblOffset val="100"/>
        <c:noMultiLvlLbl val="0"/>
      </c:catAx>
      <c:valAx>
        <c:axId val="422241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240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Tons @ 65%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BT-BMR</c:v>
                </c:pt>
                <c:pt idx="1">
                  <c:v>Control</c:v>
                </c:pt>
                <c:pt idx="2">
                  <c:v>BMR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22.09</c:v>
                </c:pt>
                <c:pt idx="1">
                  <c:v>22.99</c:v>
                </c:pt>
                <c:pt idx="2">
                  <c:v>20.45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AA-459F-923B-B484876D4A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2628208"/>
        <c:axId val="572626568"/>
      </c:barChart>
      <c:catAx>
        <c:axId val="57262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626568"/>
        <c:crosses val="autoZero"/>
        <c:auto val="1"/>
        <c:lblAlgn val="ctr"/>
        <c:lblOffset val="100"/>
        <c:noMultiLvlLbl val="0"/>
      </c:catAx>
      <c:valAx>
        <c:axId val="572626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628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spc="1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Raw_cane_sugar_light.JPG" TargetMode="External"/><Relationship Id="rId2" Type="http://schemas.openxmlformats.org/officeDocument/2006/relationships/image" Target="../media/image4.JPG"/><Relationship Id="rId1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Raw_cane_sugar_light.JPG" TargetMode="External"/><Relationship Id="rId2" Type="http://schemas.openxmlformats.org/officeDocument/2006/relationships/image" Target="../media/image4.JPG"/><Relationship Id="rId1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FF870C-5D9B-4878-9827-A3D8F8D3B4C3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93252BB-1661-4EF1-B4B4-B609E884D6B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Starch</a:t>
          </a:r>
        </a:p>
      </dgm:t>
    </dgm:pt>
    <dgm:pt modelId="{5A04EF90-0F09-4424-BA8F-063E80337D8E}" type="parTrans" cxnId="{095425F3-197C-4E69-84D5-0C51196EF1C6}">
      <dgm:prSet/>
      <dgm:spPr/>
      <dgm:t>
        <a:bodyPr/>
        <a:lstStyle/>
        <a:p>
          <a:endParaRPr lang="en-US"/>
        </a:p>
      </dgm:t>
    </dgm:pt>
    <dgm:pt modelId="{54292CB0-011E-4706-9294-372AD5816BB9}" type="sibTrans" cxnId="{095425F3-197C-4E69-84D5-0C51196EF1C6}">
      <dgm:prSet/>
      <dgm:spPr/>
      <dgm:t>
        <a:bodyPr/>
        <a:lstStyle/>
        <a:p>
          <a:endParaRPr lang="en-US"/>
        </a:p>
      </dgm:t>
    </dgm:pt>
    <dgm:pt modelId="{1777E161-D0DE-4D31-91FE-E2AD8AAC6AA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Sugar</a:t>
          </a:r>
        </a:p>
      </dgm:t>
    </dgm:pt>
    <dgm:pt modelId="{50E45982-4B36-4BD3-ABAD-204FBA61FF0E}" type="parTrans" cxnId="{A341BC0D-6DD3-4979-9832-08DC41068DC6}">
      <dgm:prSet/>
      <dgm:spPr/>
      <dgm:t>
        <a:bodyPr/>
        <a:lstStyle/>
        <a:p>
          <a:endParaRPr lang="en-US"/>
        </a:p>
      </dgm:t>
    </dgm:pt>
    <dgm:pt modelId="{FB489039-8D8A-4FC2-9B37-994383FDE902}" type="sibTrans" cxnId="{A341BC0D-6DD3-4979-9832-08DC41068DC6}">
      <dgm:prSet/>
      <dgm:spPr/>
      <dgm:t>
        <a:bodyPr/>
        <a:lstStyle/>
        <a:p>
          <a:endParaRPr lang="en-US"/>
        </a:p>
      </dgm:t>
    </dgm:pt>
    <dgm:pt modelId="{A0E3938A-38FD-4C6B-BC76-DCF294EE93D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Digestible</a:t>
          </a:r>
          <a:r>
            <a:rPr lang="en-US" baseline="0" dirty="0"/>
            <a:t> Fiber</a:t>
          </a:r>
          <a:endParaRPr lang="en-US" dirty="0"/>
        </a:p>
      </dgm:t>
    </dgm:pt>
    <dgm:pt modelId="{8655D1BC-F152-4DA3-90FE-11A6554E87C9}" type="parTrans" cxnId="{F1960191-6C4D-45E6-A70C-022CDEE00113}">
      <dgm:prSet/>
      <dgm:spPr/>
      <dgm:t>
        <a:bodyPr/>
        <a:lstStyle/>
        <a:p>
          <a:endParaRPr lang="en-US"/>
        </a:p>
      </dgm:t>
    </dgm:pt>
    <dgm:pt modelId="{7DE219E0-15AA-4B4B-9BED-F21993E27992}" type="sibTrans" cxnId="{F1960191-6C4D-45E6-A70C-022CDEE00113}">
      <dgm:prSet/>
      <dgm:spPr/>
      <dgm:t>
        <a:bodyPr/>
        <a:lstStyle/>
        <a:p>
          <a:endParaRPr lang="en-US"/>
        </a:p>
      </dgm:t>
    </dgm:pt>
    <dgm:pt modelId="{D2FA40C6-C0ED-46A3-92CE-B081053B2BA8}" type="pres">
      <dgm:prSet presAssocID="{34FF870C-5D9B-4878-9827-A3D8F8D3B4C3}" presName="root" presStyleCnt="0">
        <dgm:presLayoutVars>
          <dgm:dir/>
          <dgm:resizeHandles val="exact"/>
        </dgm:presLayoutVars>
      </dgm:prSet>
      <dgm:spPr/>
    </dgm:pt>
    <dgm:pt modelId="{4F71816B-273C-49A1-A458-BCE14C9FAD7C}" type="pres">
      <dgm:prSet presAssocID="{193252BB-1661-4EF1-B4B4-B609E884D6B5}" presName="compNode" presStyleCnt="0"/>
      <dgm:spPr/>
    </dgm:pt>
    <dgm:pt modelId="{23A2EDD9-C89F-49C9-AE4A-D6196B4CA219}" type="pres">
      <dgm:prSet presAssocID="{193252BB-1661-4EF1-B4B4-B609E884D6B5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  <a:solidFill>
          <a:schemeClr val="accent5"/>
        </a:solidFill>
      </dgm:spPr>
    </dgm:pt>
    <dgm:pt modelId="{AFF6CE53-2172-43E4-BC33-3C48272DDCF0}" type="pres">
      <dgm:prSet presAssocID="{193252BB-1661-4EF1-B4B4-B609E884D6B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>
          <a:noFill/>
        </a:ln>
      </dgm:spPr>
    </dgm:pt>
    <dgm:pt modelId="{8CFED58E-CED6-48CB-AD6E-8A220711C954}" type="pres">
      <dgm:prSet presAssocID="{193252BB-1661-4EF1-B4B4-B609E884D6B5}" presName="spaceRect" presStyleCnt="0"/>
      <dgm:spPr/>
    </dgm:pt>
    <dgm:pt modelId="{B2757675-DFB6-4B33-9701-161572571D2B}" type="pres">
      <dgm:prSet presAssocID="{193252BB-1661-4EF1-B4B4-B609E884D6B5}" presName="textRect" presStyleLbl="revTx" presStyleIdx="0" presStyleCnt="3">
        <dgm:presLayoutVars>
          <dgm:chMax val="1"/>
          <dgm:chPref val="1"/>
        </dgm:presLayoutVars>
      </dgm:prSet>
      <dgm:spPr/>
    </dgm:pt>
    <dgm:pt modelId="{FF5FC25A-8895-4059-A7CB-AC8E769B2E4B}" type="pres">
      <dgm:prSet presAssocID="{54292CB0-011E-4706-9294-372AD5816BB9}" presName="sibTrans" presStyleCnt="0"/>
      <dgm:spPr/>
    </dgm:pt>
    <dgm:pt modelId="{F181BEB4-66E0-4B62-8712-BD0A64659834}" type="pres">
      <dgm:prSet presAssocID="{1777E161-D0DE-4D31-91FE-E2AD8AAC6AAC}" presName="compNode" presStyleCnt="0"/>
      <dgm:spPr/>
    </dgm:pt>
    <dgm:pt modelId="{0E81F59E-BE24-4A43-8B4D-78AE486DB35A}" type="pres">
      <dgm:prSet presAssocID="{1777E161-D0DE-4D31-91FE-E2AD8AAC6AAC}" presName="iconBgRect" presStyleLbl="bgShp" presStyleIdx="1" presStyleCnt="3" custLinFactNeighborX="-4442" custLinFactNeighborY="1195"/>
      <dgm:spPr>
        <a:prstGeom prst="round2DiagRect">
          <a:avLst>
            <a:gd name="adj1" fmla="val 29727"/>
            <a:gd name="adj2" fmla="val 0"/>
          </a:avLst>
        </a:prstGeom>
        <a:solidFill>
          <a:schemeClr val="accent5"/>
        </a:solidFill>
      </dgm:spPr>
    </dgm:pt>
    <dgm:pt modelId="{C6C18185-40AF-48A2-8685-C39F432C8E80}" type="pres">
      <dgm:prSet presAssocID="{1777E161-D0DE-4D31-91FE-E2AD8AAC6AAC}" presName="iconRect" presStyleLbl="node1" presStyleIdx="1" presStyleCnt="3"/>
      <dgm:spPr>
        <a:blipFill>
          <a:blip xmlns:r="http://schemas.openxmlformats.org/officeDocument/2006/relationships"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</dgm:pt>
    <dgm:pt modelId="{676699DF-00CC-4F16-B4E6-75EFFED81874}" type="pres">
      <dgm:prSet presAssocID="{1777E161-D0DE-4D31-91FE-E2AD8AAC6AAC}" presName="spaceRect" presStyleCnt="0"/>
      <dgm:spPr/>
    </dgm:pt>
    <dgm:pt modelId="{1CD40C66-A0B4-4978-9941-A79D4CBD111B}" type="pres">
      <dgm:prSet presAssocID="{1777E161-D0DE-4D31-91FE-E2AD8AAC6AAC}" presName="textRect" presStyleLbl="revTx" presStyleIdx="1" presStyleCnt="3">
        <dgm:presLayoutVars>
          <dgm:chMax val="1"/>
          <dgm:chPref val="1"/>
        </dgm:presLayoutVars>
      </dgm:prSet>
      <dgm:spPr/>
    </dgm:pt>
    <dgm:pt modelId="{F18A00AD-35D1-4313-87F2-111D7B13ECED}" type="pres">
      <dgm:prSet presAssocID="{FB489039-8D8A-4FC2-9B37-994383FDE902}" presName="sibTrans" presStyleCnt="0"/>
      <dgm:spPr/>
    </dgm:pt>
    <dgm:pt modelId="{59EC7549-F063-437F-8388-459A5C769816}" type="pres">
      <dgm:prSet presAssocID="{A0E3938A-38FD-4C6B-BC76-DCF294EE93DC}" presName="compNode" presStyleCnt="0"/>
      <dgm:spPr/>
    </dgm:pt>
    <dgm:pt modelId="{81253FDF-02A1-40D1-89CA-3EA7AF168FD7}" type="pres">
      <dgm:prSet presAssocID="{A0E3938A-38FD-4C6B-BC76-DCF294EE93DC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  <a:solidFill>
          <a:schemeClr val="accent5"/>
        </a:solidFill>
      </dgm:spPr>
    </dgm:pt>
    <dgm:pt modelId="{8156E8E0-9CDC-4EAB-A61D-AF474D6D9368}" type="pres">
      <dgm:prSet presAssocID="{A0E3938A-38FD-4C6B-BC76-DCF294EE93DC}" presName="iconRect" presStyleLbl="node1" presStyleIdx="2" presStyleCnt="3"/>
      <dgm:spPr>
        <a:blipFill>
          <a:blip xmlns:r="http://schemas.openxmlformats.org/officeDocument/2006/relationships" r:embed="rId4"/>
          <a:srcRect/>
          <a:stretch>
            <a:fillRect t="-17000" b="-17000"/>
          </a:stretch>
        </a:blipFill>
        <a:ln>
          <a:noFill/>
        </a:ln>
      </dgm:spPr>
    </dgm:pt>
    <dgm:pt modelId="{CF8829A0-3E8F-471E-B721-0E359AF6C976}" type="pres">
      <dgm:prSet presAssocID="{A0E3938A-38FD-4C6B-BC76-DCF294EE93DC}" presName="spaceRect" presStyleCnt="0"/>
      <dgm:spPr/>
    </dgm:pt>
    <dgm:pt modelId="{2DEB68D9-2D2A-405A-A95A-F123B81445D3}" type="pres">
      <dgm:prSet presAssocID="{A0E3938A-38FD-4C6B-BC76-DCF294EE93DC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341BC0D-6DD3-4979-9832-08DC41068DC6}" srcId="{34FF870C-5D9B-4878-9827-A3D8F8D3B4C3}" destId="{1777E161-D0DE-4D31-91FE-E2AD8AAC6AAC}" srcOrd="1" destOrd="0" parTransId="{50E45982-4B36-4BD3-ABAD-204FBA61FF0E}" sibTransId="{FB489039-8D8A-4FC2-9B37-994383FDE902}"/>
    <dgm:cxn modelId="{472D2D17-E245-46DF-98A5-C38415CADC1E}" type="presOf" srcId="{A0E3938A-38FD-4C6B-BC76-DCF294EE93DC}" destId="{2DEB68D9-2D2A-405A-A95A-F123B81445D3}" srcOrd="0" destOrd="0" presId="urn:microsoft.com/office/officeart/2018/5/layout/IconLeafLabelList"/>
    <dgm:cxn modelId="{B126511F-11FF-4EDD-85D7-D89737033340}" type="presOf" srcId="{34FF870C-5D9B-4878-9827-A3D8F8D3B4C3}" destId="{D2FA40C6-C0ED-46A3-92CE-B081053B2BA8}" srcOrd="0" destOrd="0" presId="urn:microsoft.com/office/officeart/2018/5/layout/IconLeafLabelList"/>
    <dgm:cxn modelId="{FA3ECF3F-F2D7-4808-8F32-35657BC1DF89}" type="presOf" srcId="{193252BB-1661-4EF1-B4B4-B609E884D6B5}" destId="{B2757675-DFB6-4B33-9701-161572571D2B}" srcOrd="0" destOrd="0" presId="urn:microsoft.com/office/officeart/2018/5/layout/IconLeafLabelList"/>
    <dgm:cxn modelId="{F1960191-6C4D-45E6-A70C-022CDEE00113}" srcId="{34FF870C-5D9B-4878-9827-A3D8F8D3B4C3}" destId="{A0E3938A-38FD-4C6B-BC76-DCF294EE93DC}" srcOrd="2" destOrd="0" parTransId="{8655D1BC-F152-4DA3-90FE-11A6554E87C9}" sibTransId="{7DE219E0-15AA-4B4B-9BED-F21993E27992}"/>
    <dgm:cxn modelId="{C3093AB7-9BBB-4595-A705-841ABB75BC49}" type="presOf" srcId="{1777E161-D0DE-4D31-91FE-E2AD8AAC6AAC}" destId="{1CD40C66-A0B4-4978-9941-A79D4CBD111B}" srcOrd="0" destOrd="0" presId="urn:microsoft.com/office/officeart/2018/5/layout/IconLeafLabelList"/>
    <dgm:cxn modelId="{095425F3-197C-4E69-84D5-0C51196EF1C6}" srcId="{34FF870C-5D9B-4878-9827-A3D8F8D3B4C3}" destId="{193252BB-1661-4EF1-B4B4-B609E884D6B5}" srcOrd="0" destOrd="0" parTransId="{5A04EF90-0F09-4424-BA8F-063E80337D8E}" sibTransId="{54292CB0-011E-4706-9294-372AD5816BB9}"/>
    <dgm:cxn modelId="{CFFB4A70-BD6C-4082-9DB4-48041D051C82}" type="presParOf" srcId="{D2FA40C6-C0ED-46A3-92CE-B081053B2BA8}" destId="{4F71816B-273C-49A1-A458-BCE14C9FAD7C}" srcOrd="0" destOrd="0" presId="urn:microsoft.com/office/officeart/2018/5/layout/IconLeafLabelList"/>
    <dgm:cxn modelId="{697C797D-B0A3-487C-82FB-C6242AC02007}" type="presParOf" srcId="{4F71816B-273C-49A1-A458-BCE14C9FAD7C}" destId="{23A2EDD9-C89F-49C9-AE4A-D6196B4CA219}" srcOrd="0" destOrd="0" presId="urn:microsoft.com/office/officeart/2018/5/layout/IconLeafLabelList"/>
    <dgm:cxn modelId="{DF512F07-EEDC-4E6F-8099-188C14ECF869}" type="presParOf" srcId="{4F71816B-273C-49A1-A458-BCE14C9FAD7C}" destId="{AFF6CE53-2172-43E4-BC33-3C48272DDCF0}" srcOrd="1" destOrd="0" presId="urn:microsoft.com/office/officeart/2018/5/layout/IconLeafLabelList"/>
    <dgm:cxn modelId="{9D5B3B65-8825-47E0-95F3-9A1D2B1E6DD6}" type="presParOf" srcId="{4F71816B-273C-49A1-A458-BCE14C9FAD7C}" destId="{8CFED58E-CED6-48CB-AD6E-8A220711C954}" srcOrd="2" destOrd="0" presId="urn:microsoft.com/office/officeart/2018/5/layout/IconLeafLabelList"/>
    <dgm:cxn modelId="{1E9B72B2-2AB0-418C-94B5-6567B0CCC879}" type="presParOf" srcId="{4F71816B-273C-49A1-A458-BCE14C9FAD7C}" destId="{B2757675-DFB6-4B33-9701-161572571D2B}" srcOrd="3" destOrd="0" presId="urn:microsoft.com/office/officeart/2018/5/layout/IconLeafLabelList"/>
    <dgm:cxn modelId="{127552B3-8890-4CBD-B12B-9C8A4BCA5A9E}" type="presParOf" srcId="{D2FA40C6-C0ED-46A3-92CE-B081053B2BA8}" destId="{FF5FC25A-8895-4059-A7CB-AC8E769B2E4B}" srcOrd="1" destOrd="0" presId="urn:microsoft.com/office/officeart/2018/5/layout/IconLeafLabelList"/>
    <dgm:cxn modelId="{1C669417-79B7-433E-A975-738A07EE9783}" type="presParOf" srcId="{D2FA40C6-C0ED-46A3-92CE-B081053B2BA8}" destId="{F181BEB4-66E0-4B62-8712-BD0A64659834}" srcOrd="2" destOrd="0" presId="urn:microsoft.com/office/officeart/2018/5/layout/IconLeafLabelList"/>
    <dgm:cxn modelId="{9C7F80FB-C680-4E35-AD11-9BE4BD6556F1}" type="presParOf" srcId="{F181BEB4-66E0-4B62-8712-BD0A64659834}" destId="{0E81F59E-BE24-4A43-8B4D-78AE486DB35A}" srcOrd="0" destOrd="0" presId="urn:microsoft.com/office/officeart/2018/5/layout/IconLeafLabelList"/>
    <dgm:cxn modelId="{998459A1-F347-48D8-BB50-EB12075F5FDA}" type="presParOf" srcId="{F181BEB4-66E0-4B62-8712-BD0A64659834}" destId="{C6C18185-40AF-48A2-8685-C39F432C8E80}" srcOrd="1" destOrd="0" presId="urn:microsoft.com/office/officeart/2018/5/layout/IconLeafLabelList"/>
    <dgm:cxn modelId="{EC8BA919-8D94-4FB4-BC09-6604E9B16BBF}" type="presParOf" srcId="{F181BEB4-66E0-4B62-8712-BD0A64659834}" destId="{676699DF-00CC-4F16-B4E6-75EFFED81874}" srcOrd="2" destOrd="0" presId="urn:microsoft.com/office/officeart/2018/5/layout/IconLeafLabelList"/>
    <dgm:cxn modelId="{99E65743-4445-4C74-BBE7-040C68F4FF62}" type="presParOf" srcId="{F181BEB4-66E0-4B62-8712-BD0A64659834}" destId="{1CD40C66-A0B4-4978-9941-A79D4CBD111B}" srcOrd="3" destOrd="0" presId="urn:microsoft.com/office/officeart/2018/5/layout/IconLeafLabelList"/>
    <dgm:cxn modelId="{044D2D07-87CA-47BD-BFAF-AD1C67AA89AA}" type="presParOf" srcId="{D2FA40C6-C0ED-46A3-92CE-B081053B2BA8}" destId="{F18A00AD-35D1-4313-87F2-111D7B13ECED}" srcOrd="3" destOrd="0" presId="urn:microsoft.com/office/officeart/2018/5/layout/IconLeafLabelList"/>
    <dgm:cxn modelId="{8A2DCF1E-4E06-4424-AA2E-B74ACB475E11}" type="presParOf" srcId="{D2FA40C6-C0ED-46A3-92CE-B081053B2BA8}" destId="{59EC7549-F063-437F-8388-459A5C769816}" srcOrd="4" destOrd="0" presId="urn:microsoft.com/office/officeart/2018/5/layout/IconLeafLabelList"/>
    <dgm:cxn modelId="{9F0E93DA-CF03-4DEE-B53D-F38603507FC7}" type="presParOf" srcId="{59EC7549-F063-437F-8388-459A5C769816}" destId="{81253FDF-02A1-40D1-89CA-3EA7AF168FD7}" srcOrd="0" destOrd="0" presId="urn:microsoft.com/office/officeart/2018/5/layout/IconLeafLabelList"/>
    <dgm:cxn modelId="{4D35F28B-EF19-4A81-863F-ABB1FD8C2333}" type="presParOf" srcId="{59EC7549-F063-437F-8388-459A5C769816}" destId="{8156E8E0-9CDC-4EAB-A61D-AF474D6D9368}" srcOrd="1" destOrd="0" presId="urn:microsoft.com/office/officeart/2018/5/layout/IconLeafLabelList"/>
    <dgm:cxn modelId="{6D4CD298-2BC6-42A7-91B3-33BBA4EB1AE7}" type="presParOf" srcId="{59EC7549-F063-437F-8388-459A5C769816}" destId="{CF8829A0-3E8F-471E-B721-0E359AF6C976}" srcOrd="2" destOrd="0" presId="urn:microsoft.com/office/officeart/2018/5/layout/IconLeafLabelList"/>
    <dgm:cxn modelId="{F6EAE01F-088E-445D-B1CC-B67F9FD8C8D6}" type="presParOf" srcId="{59EC7549-F063-437F-8388-459A5C769816}" destId="{2DEB68D9-2D2A-405A-A95A-F123B81445D3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A2EDD9-C89F-49C9-AE4A-D6196B4CA219}">
      <dsp:nvSpPr>
        <dsp:cNvPr id="0" name=""/>
        <dsp:cNvSpPr/>
      </dsp:nvSpPr>
      <dsp:spPr>
        <a:xfrm>
          <a:off x="638099" y="305700"/>
          <a:ext cx="1715625" cy="17156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F6CE53-2172-43E4-BC33-3C48272DDCF0}">
      <dsp:nvSpPr>
        <dsp:cNvPr id="0" name=""/>
        <dsp:cNvSpPr/>
      </dsp:nvSpPr>
      <dsp:spPr>
        <a:xfrm>
          <a:off x="1003724" y="671325"/>
          <a:ext cx="984375" cy="9843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757675-DFB6-4B33-9701-161572571D2B}">
      <dsp:nvSpPr>
        <dsp:cNvPr id="0" name=""/>
        <dsp:cNvSpPr/>
      </dsp:nvSpPr>
      <dsp:spPr>
        <a:xfrm>
          <a:off x="89662" y="2555700"/>
          <a:ext cx="281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kern="1200" dirty="0"/>
            <a:t>Starch</a:t>
          </a:r>
        </a:p>
      </dsp:txBody>
      <dsp:txXfrm>
        <a:off x="89662" y="2555700"/>
        <a:ext cx="2812500" cy="720000"/>
      </dsp:txXfrm>
    </dsp:sp>
    <dsp:sp modelId="{0E81F59E-BE24-4A43-8B4D-78AE486DB35A}">
      <dsp:nvSpPr>
        <dsp:cNvPr id="0" name=""/>
        <dsp:cNvSpPr/>
      </dsp:nvSpPr>
      <dsp:spPr>
        <a:xfrm>
          <a:off x="3866579" y="326201"/>
          <a:ext cx="1715625" cy="17156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C18185-40AF-48A2-8685-C39F432C8E80}">
      <dsp:nvSpPr>
        <dsp:cNvPr id="0" name=""/>
        <dsp:cNvSpPr/>
      </dsp:nvSpPr>
      <dsp:spPr>
        <a:xfrm>
          <a:off x="4308412" y="671325"/>
          <a:ext cx="984375" cy="98437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25000" r="-25000"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D40C66-A0B4-4978-9941-A79D4CBD111B}">
      <dsp:nvSpPr>
        <dsp:cNvPr id="0" name=""/>
        <dsp:cNvSpPr/>
      </dsp:nvSpPr>
      <dsp:spPr>
        <a:xfrm>
          <a:off x="3394350" y="2555700"/>
          <a:ext cx="281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kern="1200" dirty="0"/>
            <a:t>Sugar</a:t>
          </a:r>
        </a:p>
      </dsp:txBody>
      <dsp:txXfrm>
        <a:off x="3394350" y="2555700"/>
        <a:ext cx="2812500" cy="720000"/>
      </dsp:txXfrm>
    </dsp:sp>
    <dsp:sp modelId="{81253FDF-02A1-40D1-89CA-3EA7AF168FD7}">
      <dsp:nvSpPr>
        <dsp:cNvPr id="0" name=""/>
        <dsp:cNvSpPr/>
      </dsp:nvSpPr>
      <dsp:spPr>
        <a:xfrm>
          <a:off x="7247475" y="305700"/>
          <a:ext cx="1715625" cy="17156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56E8E0-9CDC-4EAB-A61D-AF474D6D9368}">
      <dsp:nvSpPr>
        <dsp:cNvPr id="0" name=""/>
        <dsp:cNvSpPr/>
      </dsp:nvSpPr>
      <dsp:spPr>
        <a:xfrm>
          <a:off x="7613100" y="671325"/>
          <a:ext cx="984375" cy="984375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t="-17000" b="-17000"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EB68D9-2D2A-405A-A95A-F123B81445D3}">
      <dsp:nvSpPr>
        <dsp:cNvPr id="0" name=""/>
        <dsp:cNvSpPr/>
      </dsp:nvSpPr>
      <dsp:spPr>
        <a:xfrm>
          <a:off x="6699037" y="2555700"/>
          <a:ext cx="281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kern="1200" dirty="0"/>
            <a:t>Digestible</a:t>
          </a:r>
          <a:r>
            <a:rPr lang="en-US" sz="2800" kern="1200" baseline="0" dirty="0"/>
            <a:t> Fiber</a:t>
          </a:r>
          <a:endParaRPr lang="en-US" sz="2800" kern="1200" dirty="0"/>
        </a:p>
      </dsp:txBody>
      <dsp:txXfrm>
        <a:off x="6699037" y="2555700"/>
        <a:ext cx="2812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0.58629</cdr:x>
      <cdr:y>0.40957</cdr:y>
    </cdr:from>
    <cdr:to>
      <cdr:x>0.67819</cdr:x>
      <cdr:y>0.61378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CC6EF11D-995C-4E5F-B400-1EB5562C4D0D}"/>
            </a:ext>
          </a:extLst>
        </cdr:cNvPr>
        <cdr:cNvCxnSpPr/>
      </cdr:nvCxnSpPr>
      <cdr:spPr>
        <a:xfrm xmlns:a="http://schemas.openxmlformats.org/drawingml/2006/main" flipV="1">
          <a:off x="5630960" y="1412875"/>
          <a:ext cx="882622" cy="704461"/>
        </a:xfrm>
        <a:prstGeom xmlns:a="http://schemas.openxmlformats.org/drawingml/2006/main" prst="line">
          <a:avLst/>
        </a:prstGeom>
        <a:ln xmlns:a="http://schemas.openxmlformats.org/drawingml/2006/main" w="5715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0.68233</cdr:x>
      <cdr:y>0.40957</cdr:y>
    </cdr:from>
    <cdr:to>
      <cdr:x>0.80099</cdr:x>
      <cdr:y>0.40957</cdr:y>
    </cdr:to>
    <cdr:cxnSp macro="">
      <cdr:nvCxnSpPr>
        <cdr:cNvPr id="8" name="Straight Connector 7">
          <a:extLst xmlns:a="http://schemas.openxmlformats.org/drawingml/2006/main">
            <a:ext uri="{FF2B5EF4-FFF2-40B4-BE49-F238E27FC236}">
              <a16:creationId xmlns:a16="http://schemas.microsoft.com/office/drawing/2014/main" id="{26D353EC-D077-4AA9-8244-B1DE225BCA05}"/>
            </a:ext>
          </a:extLst>
        </cdr:cNvPr>
        <cdr:cNvCxnSpPr/>
      </cdr:nvCxnSpPr>
      <cdr:spPr>
        <a:xfrm xmlns:a="http://schemas.openxmlformats.org/drawingml/2006/main">
          <a:off x="6553338" y="1412875"/>
          <a:ext cx="1139687" cy="0"/>
        </a:xfrm>
        <a:prstGeom xmlns:a="http://schemas.openxmlformats.org/drawingml/2006/main" prst="line">
          <a:avLst/>
        </a:prstGeom>
        <a:ln xmlns:a="http://schemas.openxmlformats.org/drawingml/2006/main" w="5715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0.80099</cdr:x>
      <cdr:y>0.40957</cdr:y>
    </cdr:from>
    <cdr:to>
      <cdr:x>0.9031</cdr:x>
      <cdr:y>0.52962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56F17F47-FE18-42D2-96F0-5C742D28AB06}"/>
            </a:ext>
          </a:extLst>
        </cdr:cNvPr>
        <cdr:cNvCxnSpPr/>
      </cdr:nvCxnSpPr>
      <cdr:spPr>
        <a:xfrm xmlns:a="http://schemas.openxmlformats.org/drawingml/2006/main">
          <a:off x="7693025" y="1412875"/>
          <a:ext cx="980661" cy="414130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81C89-AC0D-4BFF-9223-D3157C1DDC5B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3D7A2-C585-48BF-BF8C-C21FDC051F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662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3A52079-6997-47B8-B262-4ED5D2EA2D74}" type="datetime1">
              <a:rPr lang="en-US" smtClean="0"/>
              <a:t>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80CA-06EA-4D97-A1EC-F2A229B592C4}" type="datetime1">
              <a:rPr lang="en-US" smtClean="0"/>
              <a:t>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60CC4-6CA2-4A99-B83B-711E420D000E}" type="datetime1">
              <a:rPr lang="en-US" smtClean="0"/>
              <a:t>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1ED8-AC2E-4560-8CC9-E6292DDF25B6}" type="datetime1">
              <a:rPr lang="en-US" smtClean="0"/>
              <a:t>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238998-10EA-455D-8FDC-3EBC7E198582}" type="datetime1">
              <a:rPr lang="en-US" smtClean="0"/>
              <a:t>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4E9B6-2EC2-45E6-A437-DCC674AAC4AF}" type="datetime1">
              <a:rPr lang="en-US" smtClean="0"/>
              <a:t>1/20/2025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D4FF3-940D-4DDE-86D8-82D5A8663636}" type="datetime1">
              <a:rPr lang="en-US" smtClean="0"/>
              <a:t>1/20/2025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55261-7117-41BB-BB79-8C1909625493}" type="datetime1">
              <a:rPr lang="en-US" smtClean="0"/>
              <a:t>1/20/2025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204D7-DE7F-414C-8571-0012DE9EFCDB}" type="datetime1">
              <a:rPr lang="en-US" smtClean="0"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378FF3-85EA-48E5-8D8C-1DB156807E49}" type="datetime1">
              <a:rPr lang="en-US" smtClean="0"/>
              <a:t>1/20/2025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3F94F13-1676-4B68-A383-661B657F6E63}" type="datetime1">
              <a:rPr lang="en-US" smtClean="0"/>
              <a:t>1/20/2025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5CB83234-995D-4149-8E1E-BC120E9070D5}" type="datetime1">
              <a:rPr lang="en-US" smtClean="0"/>
              <a:t>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orageinnovations.guru/" TargetMode="External"/><Relationship Id="rId4" Type="http://schemas.openxmlformats.org/officeDocument/2006/relationships/hyperlink" Target="mailto:Daniel@forageinnovations.gu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56C94072-1B34-48FB-9A9C-5A9A0FFC8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 descr="extreme close up of line chart graphic">
            <a:extLst>
              <a:ext uri="{FF2B5EF4-FFF2-40B4-BE49-F238E27FC236}">
                <a16:creationId xmlns:a16="http://schemas.microsoft.com/office/drawing/2014/main" id="{B38A25AE-7B44-4EC1-BC0C-CF0FFF0367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A5019358-4900-4555-99FF-EF6AE90B8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670146" y="3710250"/>
            <a:ext cx="2131466" cy="1830903"/>
          </a:xfrm>
          <a:custGeom>
            <a:avLst/>
            <a:gdLst>
              <a:gd name="connsiteX0" fmla="*/ 2308583 w 2308583"/>
              <a:gd name="connsiteY0" fmla="*/ 1983044 h 1983044"/>
              <a:gd name="connsiteX1" fmla="*/ 462 w 2308583"/>
              <a:gd name="connsiteY1" fmla="*/ 1983044 h 1983044"/>
              <a:gd name="connsiteX2" fmla="*/ 0 w 2308583"/>
              <a:gd name="connsiteY2" fmla="*/ 1711185 h 1983044"/>
              <a:gd name="connsiteX3" fmla="*/ 2022607 w 2308583"/>
              <a:gd name="connsiteY3" fmla="*/ 1712117 h 1983044"/>
              <a:gd name="connsiteX4" fmla="*/ 2022607 w 2308583"/>
              <a:gd name="connsiteY4" fmla="*/ 0 h 1983044"/>
              <a:gd name="connsiteX5" fmla="*/ 2308583 w 2308583"/>
              <a:gd name="connsiteY5" fmla="*/ 0 h 198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1983044">
                <a:moveTo>
                  <a:pt x="2308583" y="1983044"/>
                </a:moveTo>
                <a:lnTo>
                  <a:pt x="462" y="1983044"/>
                </a:lnTo>
                <a:cubicBezTo>
                  <a:pt x="-462" y="1889214"/>
                  <a:pt x="923" y="1805015"/>
                  <a:pt x="0" y="1711185"/>
                </a:cubicBezTo>
                <a:lnTo>
                  <a:pt x="2022607" y="1712117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D5941F3-0256-4E90-BBBC-5A6EDEB8E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004" y="4166755"/>
            <a:ext cx="5607908" cy="2040066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47C47-EF1D-4B02-906B-219155AD8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8010" y="4333009"/>
            <a:ext cx="5268177" cy="1086237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FFFFFF"/>
                </a:solidFill>
              </a:rPr>
              <a:t>Re-thinking Rotations to Maximize digestible fiber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A0527F-C5FD-4E9B-9F21-5D1FBA3131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8010" y="5419246"/>
            <a:ext cx="5268177" cy="531866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800" dirty="0">
                <a:solidFill>
                  <a:srgbClr val="FFFFFF"/>
                </a:solidFill>
              </a:rPr>
              <a:t>Daniel Olson – Forage Innovations</a:t>
            </a:r>
          </a:p>
        </p:txBody>
      </p:sp>
    </p:spTree>
    <p:extLst>
      <p:ext uri="{BB962C8B-B14F-4D97-AF65-F5344CB8AC3E}">
        <p14:creationId xmlns:p14="http://schemas.microsoft.com/office/powerpoint/2010/main" val="745576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Title and Content Layout with Char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“Normal” Crop Rotation</a:t>
            </a:r>
          </a:p>
        </p:txBody>
      </p:sp>
      <p:graphicFrame>
        <p:nvGraphicFramePr>
          <p:cNvPr id="6" name="Content Placeholder 5" descr="Clustered column chart showing the values of 3 series for 4 categories"/>
          <p:cNvGraphicFramePr>
            <a:graphicFrameLocks noGrp="1"/>
          </p:cNvGraphicFramePr>
          <p:nvPr>
            <p:ph idx="1"/>
          </p:nvPr>
        </p:nvGraphicFramePr>
        <p:xfrm>
          <a:off x="1450975" y="2016125"/>
          <a:ext cx="9604375" cy="3449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312A28-7BE9-466B-A3F7-E337AD2F4AAC}"/>
              </a:ext>
            </a:extLst>
          </p:cNvPr>
          <p:cNvCxnSpPr/>
          <p:nvPr/>
        </p:nvCxnSpPr>
        <p:spPr>
          <a:xfrm>
            <a:off x="2323322" y="2472612"/>
            <a:ext cx="3256384" cy="709127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15222D-1565-4430-8EA2-1C41897E36FB}"/>
              </a:ext>
            </a:extLst>
          </p:cNvPr>
          <p:cNvCxnSpPr/>
          <p:nvPr/>
        </p:nvCxnSpPr>
        <p:spPr>
          <a:xfrm>
            <a:off x="5579706" y="3181739"/>
            <a:ext cx="1502229" cy="95172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EBDA221-BF16-459F-8A01-EB9C7AE6B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386" y="5975803"/>
            <a:ext cx="1643086" cy="92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5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CCF66-8246-4D0C-90F4-A1332C659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 Comparison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00A82-A72E-473F-9C98-7DB4840AF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067339"/>
            <a:ext cx="4443984" cy="834481"/>
          </a:xfrm>
        </p:spPr>
        <p:txBody>
          <a:bodyPr/>
          <a:lstStyle/>
          <a:p>
            <a:r>
              <a:rPr lang="en-US" dirty="0"/>
              <a:t>Corn-Alfalfa Rotation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8836ED8-1AF8-45E7-9CCC-FEEB7E55C0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47800" y="2901820"/>
            <a:ext cx="4645025" cy="240729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A25CC-6E7A-441E-9886-CD82CE3F7E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5014" y="1948070"/>
            <a:ext cx="4443984" cy="890315"/>
          </a:xfrm>
        </p:spPr>
        <p:txBody>
          <a:bodyPr/>
          <a:lstStyle/>
          <a:p>
            <a:r>
              <a:rPr lang="en-US" dirty="0"/>
              <a:t>Corn/</a:t>
            </a:r>
            <a:r>
              <a:rPr lang="en-US" dirty="0" err="1"/>
              <a:t>Trit</a:t>
            </a:r>
            <a:r>
              <a:rPr lang="en-US" dirty="0"/>
              <a:t>/Annual Rotation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21804E1E-0D24-4F81-8F8E-18DF2A3B5319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0914024"/>
              </p:ext>
            </p:extLst>
          </p:nvPr>
        </p:nvGraphicFramePr>
        <p:xfrm>
          <a:off x="6424493" y="2814300"/>
          <a:ext cx="4645025" cy="2638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006A636-91AA-49B1-BC5B-5BF7B2B46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386" y="5975803"/>
            <a:ext cx="1643086" cy="92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3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C5E6D-CC36-EA03-CE8B-B722F689E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BMR Pearl Millet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A3BC6A-C4DC-3898-738B-856A1BD9B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481761" y="984471"/>
            <a:ext cx="6858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7E89EE-9952-7CDE-8E52-A4D175235056}"/>
              </a:ext>
            </a:extLst>
          </p:cNvPr>
          <p:cNvSpPr txBox="1"/>
          <p:nvPr/>
        </p:nvSpPr>
        <p:spPr>
          <a:xfrm>
            <a:off x="1478943" y="2433099"/>
            <a:ext cx="39915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Incredible digestibility</a:t>
            </a:r>
          </a:p>
          <a:p>
            <a:endParaRPr lang="en-US" dirty="0"/>
          </a:p>
          <a:p>
            <a:r>
              <a:rPr lang="en-US" dirty="0"/>
              <a:t>Aphid resistant</a:t>
            </a:r>
          </a:p>
          <a:p>
            <a:endParaRPr lang="en-US" dirty="0"/>
          </a:p>
          <a:p>
            <a:r>
              <a:rPr lang="en-US" dirty="0"/>
              <a:t>Low uNDF240</a:t>
            </a:r>
          </a:p>
          <a:p>
            <a:endParaRPr lang="en-US" dirty="0"/>
          </a:p>
          <a:p>
            <a:r>
              <a:rPr lang="en-US" dirty="0"/>
              <a:t>Multi-cut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795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DB97A-80C5-8831-25B3-2B7CB33C9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BMR Forage Sorghum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9BE103-6C5E-4607-F9A7-239F1C9CF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513" y="1428750"/>
            <a:ext cx="7802880" cy="5852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02D56E-C207-3BB8-B2C0-D53DFB412BEE}"/>
              </a:ext>
            </a:extLst>
          </p:cNvPr>
          <p:cNvSpPr txBox="1"/>
          <p:nvPr/>
        </p:nvSpPr>
        <p:spPr>
          <a:xfrm>
            <a:off x="1470991" y="2171700"/>
            <a:ext cx="29658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 cut</a:t>
            </a:r>
          </a:p>
          <a:p>
            <a:endParaRPr lang="en-US" dirty="0"/>
          </a:p>
          <a:p>
            <a:r>
              <a:rPr lang="en-US" dirty="0"/>
              <a:t>Large amounts of digestible fiber.</a:t>
            </a:r>
          </a:p>
          <a:p>
            <a:endParaRPr lang="en-US" dirty="0"/>
          </a:p>
          <a:p>
            <a:r>
              <a:rPr lang="en-US" dirty="0"/>
              <a:t>Some aphid tolerant varieties [but dwarf about a year away]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093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62048-E92D-05BA-8AE6-24B3C2E08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PPS BMR Sorghum Sudan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32B72C-23BA-5E70-73EF-C6FF63A5E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174" y="2171700"/>
            <a:ext cx="6858000" cy="4543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C61A77-64F4-E616-9B16-61801F3F85BF}"/>
              </a:ext>
            </a:extLst>
          </p:cNvPr>
          <p:cNvSpPr txBox="1"/>
          <p:nvPr/>
        </p:nvSpPr>
        <p:spPr>
          <a:xfrm>
            <a:off x="1518699" y="2441050"/>
            <a:ext cx="31725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 or multi-cut</a:t>
            </a:r>
          </a:p>
          <a:p>
            <a:endParaRPr lang="en-US" dirty="0"/>
          </a:p>
          <a:p>
            <a:r>
              <a:rPr lang="en-US" dirty="0"/>
              <a:t>Aphid tolerance</a:t>
            </a:r>
          </a:p>
          <a:p>
            <a:endParaRPr lang="en-US" dirty="0"/>
          </a:p>
          <a:p>
            <a:r>
              <a:rPr lang="en-US" dirty="0"/>
              <a:t>Exciting, new dwarf, sterile variety. </a:t>
            </a:r>
          </a:p>
          <a:p>
            <a:endParaRPr lang="en-US" dirty="0"/>
          </a:p>
          <a:p>
            <a:r>
              <a:rPr lang="en-US" dirty="0"/>
              <a:t>Great digestibility</a:t>
            </a:r>
          </a:p>
        </p:txBody>
      </p:sp>
    </p:spTree>
    <p:extLst>
      <p:ext uri="{BB962C8B-B14F-4D97-AF65-F5344CB8AC3E}">
        <p14:creationId xmlns:p14="http://schemas.microsoft.com/office/powerpoint/2010/main" val="902247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970B4-16E9-4577-1460-EC914B87A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Ryegrass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D39643-1874-CA66-3036-0C6E51937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003" y="1337807"/>
            <a:ext cx="7360257" cy="55201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3D9609-EEB7-98F4-1193-0703D29CA54D}"/>
              </a:ext>
            </a:extLst>
          </p:cNvPr>
          <p:cNvSpPr txBox="1"/>
          <p:nvPr/>
        </p:nvSpPr>
        <p:spPr>
          <a:xfrm>
            <a:off x="1550504" y="1940118"/>
            <a:ext cx="27909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European Genetics</a:t>
            </a:r>
          </a:p>
          <a:p>
            <a:endParaRPr lang="en-US" dirty="0"/>
          </a:p>
          <a:p>
            <a:r>
              <a:rPr lang="en-US" dirty="0"/>
              <a:t>Diploid vs Tetraploid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34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663AD-1C83-B7EC-5854-C14D15AF5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Forage Oats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754E41-EDFE-A29B-7DBE-7EE9B8619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330BD0-1E7D-F8C3-7035-2A023B70800B}"/>
              </a:ext>
            </a:extLst>
          </p:cNvPr>
          <p:cNvSpPr txBox="1"/>
          <p:nvPr/>
        </p:nvSpPr>
        <p:spPr>
          <a:xfrm>
            <a:off x="1534602" y="2171700"/>
            <a:ext cx="29817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Larger fiber pool</a:t>
            </a:r>
          </a:p>
          <a:p>
            <a:endParaRPr lang="en-US" dirty="0"/>
          </a:p>
          <a:p>
            <a:r>
              <a:rPr lang="en-US" dirty="0"/>
              <a:t>Greater fall yields</a:t>
            </a:r>
          </a:p>
          <a:p>
            <a:endParaRPr lang="en-US" dirty="0"/>
          </a:p>
          <a:p>
            <a:r>
              <a:rPr lang="en-US" dirty="0"/>
              <a:t>Works well with ryegrass</a:t>
            </a:r>
          </a:p>
        </p:txBody>
      </p:sp>
    </p:spTree>
    <p:extLst>
      <p:ext uri="{BB962C8B-B14F-4D97-AF65-F5344CB8AC3E}">
        <p14:creationId xmlns:p14="http://schemas.microsoft.com/office/powerpoint/2010/main" val="3725037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5AE03-453C-7079-C89E-E54D5998C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822" y="0"/>
            <a:ext cx="6864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94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DD2528A-2A45-2D9A-C8CD-39BBF61FED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689108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2979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DD8E3F-1BE0-FEC6-40B0-61649C373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12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E7B46A-7FEA-E532-DCC8-E76A7745C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457450"/>
            <a:ext cx="86868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10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FA610-DF33-4E11-845C-CC1D08225B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53" y="1772256"/>
            <a:ext cx="5943600" cy="3345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58FD5D-92B9-4F64-AF09-E6C5063B5080}"/>
              </a:ext>
            </a:extLst>
          </p:cNvPr>
          <p:cNvSpPr txBox="1"/>
          <p:nvPr/>
        </p:nvSpPr>
        <p:spPr>
          <a:xfrm>
            <a:off x="2984753" y="277091"/>
            <a:ext cx="6223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Why does it work?</a:t>
            </a:r>
          </a:p>
        </p:txBody>
      </p:sp>
      <p:pic>
        <p:nvPicPr>
          <p:cNvPr id="7" name="Picture 6" descr="A close up of a tower&#10;&#10;Description generated with high confidence">
            <a:extLst>
              <a:ext uri="{FF2B5EF4-FFF2-40B4-BE49-F238E27FC236}">
                <a16:creationId xmlns:a16="http://schemas.microsoft.com/office/drawing/2014/main" id="{41175110-11C9-467E-88BA-59C7AAFE4F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6" r="30868"/>
          <a:stretch/>
        </p:blipFill>
        <p:spPr>
          <a:xfrm>
            <a:off x="895927" y="1239982"/>
            <a:ext cx="1492597" cy="396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418B0B-9CC9-4955-AECF-A4C71868D0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8" r="29601"/>
          <a:stretch/>
        </p:blipFill>
        <p:spPr>
          <a:xfrm>
            <a:off x="9784080" y="1239982"/>
            <a:ext cx="1188720" cy="3962400"/>
          </a:xfrm>
          <a:prstGeom prst="rect">
            <a:avLst/>
          </a:prstGeom>
        </p:spPr>
      </p:pic>
      <p:sp>
        <p:nvSpPr>
          <p:cNvPr id="9" name="Circle: Hollow 8">
            <a:extLst>
              <a:ext uri="{FF2B5EF4-FFF2-40B4-BE49-F238E27FC236}">
                <a16:creationId xmlns:a16="http://schemas.microsoft.com/office/drawing/2014/main" id="{1C6AB281-42D3-4C55-84DC-FD024F1D4CDA}"/>
              </a:ext>
            </a:extLst>
          </p:cNvPr>
          <p:cNvSpPr/>
          <p:nvPr/>
        </p:nvSpPr>
        <p:spPr>
          <a:xfrm>
            <a:off x="6954983" y="2752437"/>
            <a:ext cx="1182254" cy="1062182"/>
          </a:xfrm>
          <a:prstGeom prst="donut">
            <a:avLst>
              <a:gd name="adj" fmla="val 9328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BB709C2-8B3F-4D0A-8FC9-D2D8ABBFB1F4}"/>
              </a:ext>
            </a:extLst>
          </p:cNvPr>
          <p:cNvSpPr/>
          <p:nvPr/>
        </p:nvSpPr>
        <p:spPr>
          <a:xfrm>
            <a:off x="5504872" y="3454401"/>
            <a:ext cx="766619" cy="803564"/>
          </a:xfrm>
          <a:prstGeom prst="donut">
            <a:avLst>
              <a:gd name="adj" fmla="val 1556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50B734-0C66-48BF-8631-B111070BCEBA}"/>
              </a:ext>
            </a:extLst>
          </p:cNvPr>
          <p:cNvSpPr txBox="1"/>
          <p:nvPr/>
        </p:nvSpPr>
        <p:spPr>
          <a:xfrm>
            <a:off x="2774626" y="5229470"/>
            <a:ext cx="6363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Stalk Expansion</a:t>
            </a:r>
          </a:p>
        </p:txBody>
      </p:sp>
    </p:spTree>
    <p:extLst>
      <p:ext uri="{BB962C8B-B14F-4D97-AF65-F5344CB8AC3E}">
        <p14:creationId xmlns:p14="http://schemas.microsoft.com/office/powerpoint/2010/main" val="213849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38CE5B-8341-4650-8D75-26D043C6A79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145" y="1838035"/>
            <a:ext cx="5943600" cy="3345815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7DC5018-A340-4483-AB1C-99E7440AEBA3}"/>
              </a:ext>
            </a:extLst>
          </p:cNvPr>
          <p:cNvGraphicFramePr/>
          <p:nvPr/>
        </p:nvGraphicFramePr>
        <p:xfrm>
          <a:off x="484909" y="1373042"/>
          <a:ext cx="2583872" cy="3310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57CE337-EC09-436F-8229-92039DDC035E}"/>
              </a:ext>
            </a:extLst>
          </p:cNvPr>
          <p:cNvGraphicFramePr/>
          <p:nvPr/>
        </p:nvGraphicFramePr>
        <p:xfrm>
          <a:off x="2032000" y="720436"/>
          <a:ext cx="8128000" cy="5417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61291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AA675DB-497A-4FC2-A454-B841E7CA98BC}"/>
              </a:ext>
            </a:extLst>
          </p:cNvPr>
          <p:cNvGraphicFramePr/>
          <p:nvPr/>
        </p:nvGraphicFramePr>
        <p:xfrm>
          <a:off x="267855" y="1580861"/>
          <a:ext cx="2499447" cy="3621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2BFA610-DF33-4E11-845C-CC1D08225B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53" y="1856567"/>
            <a:ext cx="5943600" cy="3345815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244ADAC-28F3-4F0F-8A77-2049FE2348D1}"/>
              </a:ext>
            </a:extLst>
          </p:cNvPr>
          <p:cNvGraphicFramePr/>
          <p:nvPr/>
        </p:nvGraphicFramePr>
        <p:xfrm>
          <a:off x="9145804" y="1745673"/>
          <a:ext cx="2298051" cy="3621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42854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280B0-BA70-4BAC-96B2-30CBFC8D4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ED1202-1F6E-4267-93EB-1D35A75674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" r="8787"/>
          <a:stretch/>
        </p:blipFill>
        <p:spPr>
          <a:xfrm>
            <a:off x="838200" y="54007"/>
            <a:ext cx="10515600" cy="674998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A7AD54-391C-44DC-84B6-628EC93B7907}"/>
              </a:ext>
            </a:extLst>
          </p:cNvPr>
          <p:cNvCxnSpPr>
            <a:cxnSpLocks/>
            <a:stCxn id="4" idx="2"/>
            <a:endCxn id="4" idx="0"/>
          </p:cNvCxnSpPr>
          <p:nvPr/>
        </p:nvCxnSpPr>
        <p:spPr>
          <a:xfrm flipV="1">
            <a:off x="6096000" y="54007"/>
            <a:ext cx="0" cy="674998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742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&#10;&#10;Description generated with high confidence">
            <a:extLst>
              <a:ext uri="{FF2B5EF4-FFF2-40B4-BE49-F238E27FC236}">
                <a16:creationId xmlns:a16="http://schemas.microsoft.com/office/drawing/2014/main" id="{B9A0D375-93C0-48C8-B3B2-9AFECBA23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1" y="312981"/>
            <a:ext cx="4042409" cy="2273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AD072-A489-4ADF-9659-E73CC3A21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en-US" sz="4000"/>
              <a:t>How do you get stalk “expansion”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DA78C-E229-4143-BA7E-7620D2C56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</p:spPr>
        <p:txBody>
          <a:bodyPr>
            <a:normAutofit/>
          </a:bodyPr>
          <a:lstStyle/>
          <a:p>
            <a:r>
              <a:rPr lang="en-US" sz="2400"/>
              <a:t>Spacing</a:t>
            </a:r>
          </a:p>
          <a:p>
            <a:r>
              <a:rPr lang="en-US" sz="2400"/>
              <a:t>Genetics</a:t>
            </a:r>
          </a:p>
          <a:p>
            <a:r>
              <a:rPr lang="en-US" sz="2400"/>
              <a:t>Fertility</a:t>
            </a:r>
          </a:p>
        </p:txBody>
      </p:sp>
    </p:spTree>
    <p:extLst>
      <p:ext uri="{BB962C8B-B14F-4D97-AF65-F5344CB8AC3E}">
        <p14:creationId xmlns:p14="http://schemas.microsoft.com/office/powerpoint/2010/main" val="3469204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&#10;&#10;Description generated with high confidence">
            <a:extLst>
              <a:ext uri="{FF2B5EF4-FFF2-40B4-BE49-F238E27FC236}">
                <a16:creationId xmlns:a16="http://schemas.microsoft.com/office/drawing/2014/main" id="{B9A0D375-93C0-48C8-B3B2-9AFECBA23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1" y="312981"/>
            <a:ext cx="4042409" cy="2273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AD072-A489-4ADF-9659-E73CC3A21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en-US" sz="4000"/>
              <a:t>How do you get stalk “expansion”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DA78C-E229-4143-BA7E-7620D2C56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</p:spPr>
        <p:txBody>
          <a:bodyPr>
            <a:normAutofit/>
          </a:bodyPr>
          <a:lstStyle/>
          <a:p>
            <a:r>
              <a:rPr lang="en-US" sz="2400"/>
              <a:t>Spacing</a:t>
            </a:r>
          </a:p>
          <a:p>
            <a:r>
              <a:rPr lang="en-US" sz="2400"/>
              <a:t>Genetics</a:t>
            </a:r>
          </a:p>
          <a:p>
            <a:r>
              <a:rPr lang="en-US" sz="2400"/>
              <a:t>Fertility</a:t>
            </a:r>
          </a:p>
        </p:txBody>
      </p:sp>
      <p:pic>
        <p:nvPicPr>
          <p:cNvPr id="4" name="Picture 3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A6D0D435-FD99-2D4D-EEE8-00AE33098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"/>
            <a:ext cx="12192000" cy="6850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0F5400-9002-E959-B28D-878722EB532B}"/>
              </a:ext>
            </a:extLst>
          </p:cNvPr>
          <p:cNvSpPr txBox="1"/>
          <p:nvPr/>
        </p:nvSpPr>
        <p:spPr>
          <a:xfrm>
            <a:off x="821515" y="198783"/>
            <a:ext cx="10819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Questions?  </a:t>
            </a:r>
            <a:r>
              <a:rPr lang="en-US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Daniel@forageinnovations.guru</a:t>
            </a:r>
            <a:endParaRPr lang="en-US" dirty="0"/>
          </a:p>
          <a:p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www.forageinnovations.guru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425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7E326-D1F4-4032-960C-883280F8F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0766066" cy="1485900"/>
          </a:xfrm>
        </p:spPr>
        <p:txBody>
          <a:bodyPr>
            <a:normAutofit/>
          </a:bodyPr>
          <a:lstStyle/>
          <a:p>
            <a:r>
              <a:rPr lang="en-US" dirty="0"/>
              <a:t>Dairy rations have 3 primary energy sources</a:t>
            </a:r>
          </a:p>
        </p:txBody>
      </p:sp>
      <p:graphicFrame>
        <p:nvGraphicFramePr>
          <p:cNvPr id="5" name="Content Placeholder 2" descr="icon SmartArt graphic placeholder">
            <a:extLst>
              <a:ext uri="{FF2B5EF4-FFF2-40B4-BE49-F238E27FC236}">
                <a16:creationId xmlns:a16="http://schemas.microsoft.com/office/drawing/2014/main" id="{E04C5C5B-F932-40FC-AD54-EE8AB0C582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9842052"/>
              </p:ext>
            </p:extLst>
          </p:nvPr>
        </p:nvGraphicFramePr>
        <p:xfrm>
          <a:off x="1371600" y="2286000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4417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E58B9-FA6B-2B5A-247A-9924A8E3C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identify digestible fiber?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9D817-35A8-6BBE-6324-9BE557E39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NDF  - </a:t>
            </a:r>
          </a:p>
          <a:p>
            <a:r>
              <a:rPr lang="en-US" sz="4800" dirty="0"/>
              <a:t>NDFD30</a:t>
            </a:r>
          </a:p>
          <a:p>
            <a:r>
              <a:rPr lang="en-US" sz="4800" dirty="0"/>
              <a:t>dNDF30</a:t>
            </a:r>
          </a:p>
          <a:p>
            <a:r>
              <a:rPr lang="en-US" sz="4800" dirty="0"/>
              <a:t>uNDF240</a:t>
            </a:r>
          </a:p>
        </p:txBody>
      </p:sp>
    </p:spTree>
    <p:extLst>
      <p:ext uri="{BB962C8B-B14F-4D97-AF65-F5344CB8AC3E}">
        <p14:creationId xmlns:p14="http://schemas.microsoft.com/office/powerpoint/2010/main" val="831374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EAC7896-71F8-932C-DB46-F6D7B3FF5C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3341655"/>
              </p:ext>
            </p:extLst>
          </p:nvPr>
        </p:nvGraphicFramePr>
        <p:xfrm>
          <a:off x="1427260" y="1240403"/>
          <a:ext cx="9601200" cy="4603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Arc 8">
            <a:extLst>
              <a:ext uri="{FF2B5EF4-FFF2-40B4-BE49-F238E27FC236}">
                <a16:creationId xmlns:a16="http://schemas.microsoft.com/office/drawing/2014/main" id="{F6811135-DEEF-B445-B4A6-A9CF6DE7AC42}"/>
              </a:ext>
            </a:extLst>
          </p:cNvPr>
          <p:cNvSpPr/>
          <p:nvPr/>
        </p:nvSpPr>
        <p:spPr>
          <a:xfrm flipH="1">
            <a:off x="4102872" y="1598212"/>
            <a:ext cx="3975651" cy="3935896"/>
          </a:xfrm>
          <a:prstGeom prst="arc">
            <a:avLst>
              <a:gd name="adj1" fmla="val 16167103"/>
              <a:gd name="adj2" fmla="val 3350606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78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D4F424-476E-F11A-5D0A-F63A2B8CB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87" y="0"/>
            <a:ext cx="49384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4711EE-25EC-394B-7BCA-31858A86835C}"/>
              </a:ext>
            </a:extLst>
          </p:cNvPr>
          <p:cNvSpPr txBox="1"/>
          <p:nvPr/>
        </p:nvSpPr>
        <p:spPr>
          <a:xfrm>
            <a:off x="6551875" y="1335819"/>
            <a:ext cx="4269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NDF   		41.72%</a:t>
            </a:r>
          </a:p>
          <a:p>
            <a:endParaRPr lang="en-US" dirty="0"/>
          </a:p>
          <a:p>
            <a:r>
              <a:rPr lang="en-US" dirty="0"/>
              <a:t>NDFD30 		44.81%</a:t>
            </a:r>
          </a:p>
          <a:p>
            <a:endParaRPr lang="en-US" dirty="0"/>
          </a:p>
          <a:p>
            <a:r>
              <a:rPr lang="en-US" dirty="0"/>
              <a:t>dNDF30		18.7%</a:t>
            </a:r>
          </a:p>
        </p:txBody>
      </p:sp>
    </p:spTree>
    <p:extLst>
      <p:ext uri="{BB962C8B-B14F-4D97-AF65-F5344CB8AC3E}">
        <p14:creationId xmlns:p14="http://schemas.microsoft.com/office/powerpoint/2010/main" val="2113951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D53BF1-9CE8-C511-739E-0A805C0A1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94" y="0"/>
            <a:ext cx="45791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30109D-6990-D9EC-BA52-AB508CE69B8F}"/>
              </a:ext>
            </a:extLst>
          </p:cNvPr>
          <p:cNvSpPr txBox="1"/>
          <p:nvPr/>
        </p:nvSpPr>
        <p:spPr>
          <a:xfrm>
            <a:off x="7195930" y="1637969"/>
            <a:ext cx="35383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43.7%   NDF</a:t>
            </a:r>
          </a:p>
          <a:p>
            <a:endParaRPr lang="en-US" dirty="0"/>
          </a:p>
          <a:p>
            <a:r>
              <a:rPr lang="en-US" dirty="0"/>
              <a:t>75.78% NDFD30</a:t>
            </a:r>
          </a:p>
          <a:p>
            <a:endParaRPr lang="en-US" dirty="0"/>
          </a:p>
          <a:p>
            <a:r>
              <a:rPr lang="en-US" dirty="0"/>
              <a:t>= 33% dNDF30</a:t>
            </a:r>
          </a:p>
        </p:txBody>
      </p:sp>
    </p:spTree>
    <p:extLst>
      <p:ext uri="{BB962C8B-B14F-4D97-AF65-F5344CB8AC3E}">
        <p14:creationId xmlns:p14="http://schemas.microsoft.com/office/powerpoint/2010/main" val="2258544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CABDE1-8484-489A-1AB2-AEB5986CD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69" y="0"/>
            <a:ext cx="466486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669AD4-EF59-0FC1-B8BA-B88B3B1399E5}"/>
              </a:ext>
            </a:extLst>
          </p:cNvPr>
          <p:cNvSpPr txBox="1"/>
          <p:nvPr/>
        </p:nvSpPr>
        <p:spPr>
          <a:xfrm>
            <a:off x="7378810" y="1073426"/>
            <a:ext cx="29022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NDF 		 30.51%</a:t>
            </a:r>
          </a:p>
          <a:p>
            <a:endParaRPr lang="en-US" dirty="0"/>
          </a:p>
          <a:p>
            <a:r>
              <a:rPr lang="en-US" dirty="0"/>
              <a:t>NDFD30 		57.22%</a:t>
            </a:r>
          </a:p>
          <a:p>
            <a:endParaRPr lang="en-US" dirty="0"/>
          </a:p>
          <a:p>
            <a:r>
              <a:rPr lang="en-US" dirty="0"/>
              <a:t>dNDF30 		17.45%</a:t>
            </a:r>
          </a:p>
        </p:txBody>
      </p:sp>
    </p:spTree>
    <p:extLst>
      <p:ext uri="{BB962C8B-B14F-4D97-AF65-F5344CB8AC3E}">
        <p14:creationId xmlns:p14="http://schemas.microsoft.com/office/powerpoint/2010/main" val="2868863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D71D25-1E5F-CCB2-C4BD-42849026D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0549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750F32-B151-A43E-ED96-89FA329377F0}"/>
              </a:ext>
            </a:extLst>
          </p:cNvPr>
          <p:cNvSpPr txBox="1"/>
          <p:nvPr/>
        </p:nvSpPr>
        <p:spPr>
          <a:xfrm>
            <a:off x="9271221" y="1184744"/>
            <a:ext cx="2854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NDF   		46.2%</a:t>
            </a:r>
          </a:p>
          <a:p>
            <a:endParaRPr lang="en-US" dirty="0"/>
          </a:p>
          <a:p>
            <a:r>
              <a:rPr lang="en-US" dirty="0"/>
              <a:t>NDFD30 		73.4%</a:t>
            </a:r>
          </a:p>
          <a:p>
            <a:endParaRPr lang="en-US" dirty="0"/>
          </a:p>
          <a:p>
            <a:r>
              <a:rPr lang="en-US" dirty="0"/>
              <a:t>dNDF30 		33.91%</a:t>
            </a:r>
          </a:p>
        </p:txBody>
      </p:sp>
    </p:spTree>
    <p:extLst>
      <p:ext uri="{BB962C8B-B14F-4D97-AF65-F5344CB8AC3E}">
        <p14:creationId xmlns:p14="http://schemas.microsoft.com/office/powerpoint/2010/main" val="679131449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45FB24-BEC6-4D44-888B-84AEBBA2DC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D9A38F-9A2C-42E5-9013-4C4B1FFCB4F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07ECF6D8-9EA4-45A1-AFEB-B7C326AF08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Re-thinking Rotations to Maximize digestible fiber</Template>
  <TotalTime>0</TotalTime>
  <Words>231</Words>
  <Application>Microsoft Office PowerPoint</Application>
  <PresentationFormat>Widescreen</PresentationFormat>
  <Paragraphs>86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Calibri</vt:lpstr>
      <vt:lpstr>Franklin Gothic Book</vt:lpstr>
      <vt:lpstr>Crop</vt:lpstr>
      <vt:lpstr>Re-thinking Rotations to Maximize digestible fiber</vt:lpstr>
      <vt:lpstr>PowerPoint Presentation</vt:lpstr>
      <vt:lpstr>Dairy rations have 3 primary energy sources</vt:lpstr>
      <vt:lpstr>How do you identify digestible fiber?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“Normal” Crop Rotation</vt:lpstr>
      <vt:lpstr>Rotation Comparison </vt:lpstr>
      <vt:lpstr>BMR Pearl Millet</vt:lpstr>
      <vt:lpstr>BMR Forage Sorghum</vt:lpstr>
      <vt:lpstr>PPS BMR Sorghum Sudan</vt:lpstr>
      <vt:lpstr>Annual Ryegrass</vt:lpstr>
      <vt:lpstr>Forage Oats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get stalk “expansion” ?</vt:lpstr>
      <vt:lpstr>How do you get stalk “expansion”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Olson</dc:creator>
  <cp:lastModifiedBy>Daniel Olson</cp:lastModifiedBy>
  <cp:revision>1</cp:revision>
  <dcterms:created xsi:type="dcterms:W3CDTF">2025-01-20T23:33:50Z</dcterms:created>
  <dcterms:modified xsi:type="dcterms:W3CDTF">2025-01-20T23:34:21Z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